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418" r:id="rId27"/>
    <p:sldId id="419" r:id="rId28"/>
    <p:sldId id="281" r:id="rId29"/>
    <p:sldId id="365" r:id="rId30"/>
  </p:sldIdLst>
  <p:sldSz cx="12192000" cy="6858000"/>
  <p:notesSz cx="6858000" cy="9144000"/>
  <p:embeddedFontLst>
    <p:embeddedFont>
      <p:font typeface="Arial Black" panose="020B0604020202020204" pitchFamily="34" charset="0"/>
      <p:regular r:id="rId32"/>
      <p:bold r:id="rId33"/>
    </p:embeddedFont>
    <p:embeddedFont>
      <p:font typeface="Calibri" panose="020F0502020204030204" pitchFamily="34" charset="0"/>
      <p:regular r:id="rId34"/>
      <p:bold r:id="rId35"/>
      <p:italic r:id="rId36"/>
      <p:boldItalic r:id="rId37"/>
    </p:embeddedFont>
    <p:embeddedFont>
      <p:font typeface="Helvetica Neue Light" panose="02000403000000020004" pitchFamily="2" charset="0"/>
      <p:regular r:id="rId38"/>
      <p:bold r:id="rId39"/>
      <p:italic r:id="rId40"/>
      <p:boldItalic r:id="rId41"/>
    </p:embeddedFont>
    <p:embeddedFont>
      <p:font typeface="Montserrat" pitchFamily="2" charset="0"/>
      <p:regular r:id="rId42"/>
      <p:bold r:id="rId43"/>
      <p:italic r:id="rId44"/>
      <p:boldItalic r:id="rId45"/>
    </p:embeddedFont>
    <p:embeddedFont>
      <p:font typeface="Open Sans" pitchFamily="2" charset="0"/>
      <p:regular r:id="rId46"/>
      <p:bold r:id="rId47"/>
      <p:italic r:id="rId48"/>
      <p:boldItalic r:id="rId49"/>
    </p:embeddedFont>
    <p:embeddedFont>
      <p:font typeface="Proxima Nova" panose="02000506030000020004" pitchFamily="2" charset="0"/>
      <p:regular r:id="rId50"/>
      <p:bold r:id="rId51"/>
      <p:italic r:id="rId52"/>
      <p:boldItalic r:id="rId53"/>
    </p:embeddedFont>
    <p:embeddedFont>
      <p:font typeface="Raleway"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529">
          <p15:clr>
            <a:srgbClr val="A4A3A4"/>
          </p15:clr>
        </p15:guide>
        <p15:guide id="3" pos="7151">
          <p15:clr>
            <a:srgbClr val="A4A3A4"/>
          </p15:clr>
        </p15:guide>
        <p15:guide id="4" orient="horz" pos="436">
          <p15:clr>
            <a:srgbClr val="A4A3A4"/>
          </p15:clr>
        </p15:guide>
        <p15:guide id="5" orient="horz" pos="4201">
          <p15:clr>
            <a:srgbClr val="A4A3A4"/>
          </p15:clr>
        </p15:guide>
        <p15:guide id="6" pos="7469">
          <p15:clr>
            <a:srgbClr val="A4A3A4"/>
          </p15:clr>
        </p15:guide>
        <p15:guide id="7" pos="1980">
          <p15:clr>
            <a:srgbClr val="A4A3A4"/>
          </p15:clr>
        </p15:guide>
        <p15:guide id="8" pos="4067">
          <p15:clr>
            <a:srgbClr val="A4A3A4"/>
          </p15:clr>
        </p15:guide>
        <p15:guide id="9" orient="horz" pos="1911">
          <p15:clr>
            <a:srgbClr val="A4A3A4"/>
          </p15:clr>
        </p15:guide>
        <p15:guide id="10" orient="horz" pos="1298">
          <p15:clr>
            <a:srgbClr val="A4A3A4"/>
          </p15:clr>
        </p15:guide>
        <p15:guide id="11" orient="horz" pos="1616">
          <p15:clr>
            <a:srgbClr val="A4A3A4"/>
          </p15:clr>
        </p15:guide>
        <p15:guide id="12" pos="1118">
          <p15:clr>
            <a:srgbClr val="A4A3A4"/>
          </p15:clr>
        </p15:guide>
        <p15:guide id="13" pos="7038">
          <p15:clr>
            <a:srgbClr val="A4A3A4"/>
          </p15:clr>
        </p15:guide>
        <p15:guide id="14" pos="4838">
          <p15:clr>
            <a:srgbClr val="A4A3A4"/>
          </p15:clr>
        </p15:guide>
        <p15:guide id="15" orient="horz" pos="3906">
          <p15:clr>
            <a:srgbClr val="A4A3A4"/>
          </p15:clr>
        </p15:guide>
        <p15:guide id="16" pos="585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2dCwJu7HO55B5N0bbF/QIyxD4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2160"/>
        <p:guide pos="529"/>
        <p:guide pos="7151"/>
        <p:guide orient="horz" pos="436"/>
        <p:guide orient="horz" pos="4201"/>
        <p:guide pos="7469"/>
        <p:guide pos="1980"/>
        <p:guide pos="4067"/>
        <p:guide orient="horz" pos="1911"/>
        <p:guide orient="horz" pos="1298"/>
        <p:guide orient="horz" pos="1616"/>
        <p:guide pos="1118"/>
        <p:guide pos="7038"/>
        <p:guide pos="4838"/>
        <p:guide orient="horz" pos="3906"/>
        <p:guide pos="5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6" name="Google Shape;2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9" name="Google Shape;2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4" name="Google Shape;3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7" name="Google Shape;32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0" name="Google Shape;3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3" name="Google Shape;35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68" name="Google Shape;36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01" name="Google Shape;40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2" name="Google Shape;41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4" name="Google Shape;42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8" name="Google Shape;44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74" name="Google Shape;47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05" name="Google Shape;50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24" name="Google Shape;5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41" name="Google Shape;54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686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504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79" name="Google Shape;57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951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1" name="Google Shape;1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1" name="Google Shape;1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7" name="Google Shape;1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2" name="Google Shape;20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8" name="Google Shape;2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1" name="Google Shape;2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1" name="Google Shape;2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3010944" y="1742215"/>
            <a:ext cx="5351391" cy="3209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3010944" y="5403786"/>
            <a:ext cx="5382277" cy="5706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20"/>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18" name="Google Shape;18;p20"/>
          <p:cNvSpPr/>
          <p:nvPr/>
        </p:nvSpPr>
        <p:spPr>
          <a:xfrm>
            <a:off x="8991244" y="108155"/>
            <a:ext cx="2935285" cy="8554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 name="Google Shape;19;p20"/>
          <p:cNvPicPr preferRelativeResize="0"/>
          <p:nvPr/>
        </p:nvPicPr>
        <p:blipFill rotWithShape="1">
          <a:blip r:embed="rId2">
            <a:alphaModFix/>
          </a:blip>
          <a:srcRect/>
          <a:stretch/>
        </p:blipFill>
        <p:spPr>
          <a:xfrm>
            <a:off x="9318879" y="226337"/>
            <a:ext cx="1131034" cy="479833"/>
          </a:xfrm>
          <a:prstGeom prst="rect">
            <a:avLst/>
          </a:prstGeom>
          <a:noFill/>
          <a:ln>
            <a:noFill/>
          </a:ln>
        </p:spPr>
      </p:pic>
      <p:pic>
        <p:nvPicPr>
          <p:cNvPr id="20" name="Google Shape;20;p20"/>
          <p:cNvPicPr preferRelativeResize="0"/>
          <p:nvPr/>
        </p:nvPicPr>
        <p:blipFill rotWithShape="1">
          <a:blip r:embed="rId3">
            <a:alphaModFix/>
          </a:blip>
          <a:srcRect/>
          <a:stretch/>
        </p:blipFill>
        <p:spPr>
          <a:xfrm>
            <a:off x="10964862" y="373528"/>
            <a:ext cx="903113" cy="226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Пустой">
  <p:cSld name="Пустой">
    <p:spTree>
      <p:nvGrpSpPr>
        <p:cNvPr id="1" name="Shape 92"/>
        <p:cNvGrpSpPr/>
        <p:nvPr/>
      </p:nvGrpSpPr>
      <p:grpSpPr>
        <a:xfrm>
          <a:off x="0" y="0"/>
          <a:ext cx="0" cy="0"/>
          <a:chOff x="0" y="0"/>
          <a:chExt cx="0" cy="0"/>
        </a:xfrm>
      </p:grpSpPr>
      <p:pic>
        <p:nvPicPr>
          <p:cNvPr id="93" name="Google Shape;93;p30"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94" name="Google Shape;94;p30"/>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Фото — горизонтально">
  <p:cSld name="2_Фото — горизонтально">
    <p:spTree>
      <p:nvGrpSpPr>
        <p:cNvPr id="1" name="Shape 95"/>
        <p:cNvGrpSpPr/>
        <p:nvPr/>
      </p:nvGrpSpPr>
      <p:grpSpPr>
        <a:xfrm>
          <a:off x="0" y="0"/>
          <a:ext cx="0" cy="0"/>
          <a:chOff x="0" y="0"/>
          <a:chExt cx="0" cy="0"/>
        </a:xfrm>
      </p:grpSpPr>
      <p:pic>
        <p:nvPicPr>
          <p:cNvPr id="96" name="Google Shape;96;p31" descr="Рисунок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31"/>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8" name="Google Shape;98;p31"/>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71475" algn="l">
              <a:lnSpc>
                <a:spcPct val="110000"/>
              </a:lnSpc>
              <a:spcBef>
                <a:spcPts val="400"/>
              </a:spcBef>
              <a:spcAft>
                <a:spcPts val="0"/>
              </a:spcAft>
              <a:buClr>
                <a:schemeClr val="accent2"/>
              </a:buClr>
              <a:buSzPts val="2250"/>
              <a:buChar char="•"/>
              <a:defRPr/>
            </a:lvl1pPr>
            <a:lvl2pPr marL="914400" lvl="1" indent="-371475" algn="l">
              <a:lnSpc>
                <a:spcPct val="110000"/>
              </a:lnSpc>
              <a:spcBef>
                <a:spcPts val="400"/>
              </a:spcBef>
              <a:spcAft>
                <a:spcPts val="0"/>
              </a:spcAft>
              <a:buClr>
                <a:schemeClr val="accent2"/>
              </a:buClr>
              <a:buSzPts val="2250"/>
              <a:buChar char="•"/>
              <a:defRPr/>
            </a:lvl2pPr>
            <a:lvl3pPr marL="1371600" lvl="2" indent="-371475" algn="l">
              <a:lnSpc>
                <a:spcPct val="110000"/>
              </a:lnSpc>
              <a:spcBef>
                <a:spcPts val="400"/>
              </a:spcBef>
              <a:spcAft>
                <a:spcPts val="0"/>
              </a:spcAft>
              <a:buClr>
                <a:schemeClr val="accent2"/>
              </a:buClr>
              <a:buSzPts val="2250"/>
              <a:buChar char="•"/>
              <a:defRPr/>
            </a:lvl3pPr>
            <a:lvl4pPr marL="1828800" lvl="3" indent="-371475" algn="l">
              <a:lnSpc>
                <a:spcPct val="110000"/>
              </a:lnSpc>
              <a:spcBef>
                <a:spcPts val="400"/>
              </a:spcBef>
              <a:spcAft>
                <a:spcPts val="0"/>
              </a:spcAft>
              <a:buClr>
                <a:schemeClr val="accent2"/>
              </a:buClr>
              <a:buSzPts val="2250"/>
              <a:buChar char="•"/>
              <a:defRPr/>
            </a:lvl4pPr>
            <a:lvl5pPr marL="2286000" lvl="4" indent="-371475" algn="l">
              <a:lnSpc>
                <a:spcPct val="110000"/>
              </a:lnSpc>
              <a:spcBef>
                <a:spcPts val="400"/>
              </a:spcBef>
              <a:spcAft>
                <a:spcPts val="0"/>
              </a:spcAft>
              <a:buClr>
                <a:schemeClr val="accent2"/>
              </a:buClr>
              <a:buSzPts val="2250"/>
              <a:buChar char="•"/>
              <a:defRPr/>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99" name="Google Shape;99;p31"/>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Заголовок и пункты" type="tx">
  <p:cSld name="TITLE_AND_BODY">
    <p:spTree>
      <p:nvGrpSpPr>
        <p:cNvPr id="1" name="Shape 100"/>
        <p:cNvGrpSpPr/>
        <p:nvPr/>
      </p:nvGrpSpPr>
      <p:grpSpPr>
        <a:xfrm>
          <a:off x="0" y="0"/>
          <a:ext cx="0" cy="0"/>
          <a:chOff x="0" y="0"/>
          <a:chExt cx="0" cy="0"/>
        </a:xfrm>
      </p:grpSpPr>
      <p:pic>
        <p:nvPicPr>
          <p:cNvPr id="101" name="Google Shape;101;p32"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102" name="Google Shape;102;p32"/>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3" name="Google Shape;103;p32"/>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533"/>
              </a:spcBef>
              <a:spcAft>
                <a:spcPts val="0"/>
              </a:spcAft>
              <a:buClr>
                <a:srgbClr val="000000"/>
              </a:buClr>
              <a:buSzPts val="2000"/>
              <a:buFont typeface="Proxima Nova"/>
              <a:buChar char="•"/>
              <a:defRPr sz="2133"/>
            </a:lvl1pPr>
            <a:lvl2pPr marL="914400" lvl="1" indent="-355600" algn="l">
              <a:lnSpc>
                <a:spcPct val="100000"/>
              </a:lnSpc>
              <a:spcBef>
                <a:spcPts val="533"/>
              </a:spcBef>
              <a:spcAft>
                <a:spcPts val="0"/>
              </a:spcAft>
              <a:buClr>
                <a:srgbClr val="000000"/>
              </a:buClr>
              <a:buSzPts val="2000"/>
              <a:buFont typeface="Proxima Nova"/>
              <a:buChar char="•"/>
              <a:defRPr sz="2133"/>
            </a:lvl2pPr>
            <a:lvl3pPr marL="1371600" lvl="2" indent="-355600" algn="l">
              <a:lnSpc>
                <a:spcPct val="100000"/>
              </a:lnSpc>
              <a:spcBef>
                <a:spcPts val="533"/>
              </a:spcBef>
              <a:spcAft>
                <a:spcPts val="0"/>
              </a:spcAft>
              <a:buClr>
                <a:srgbClr val="000000"/>
              </a:buClr>
              <a:buSzPts val="2000"/>
              <a:buFont typeface="Proxima Nova"/>
              <a:buChar char="•"/>
              <a:defRPr sz="2133"/>
            </a:lvl3pPr>
            <a:lvl4pPr marL="1828800" lvl="3" indent="-355600" algn="l">
              <a:lnSpc>
                <a:spcPct val="100000"/>
              </a:lnSpc>
              <a:spcBef>
                <a:spcPts val="533"/>
              </a:spcBef>
              <a:spcAft>
                <a:spcPts val="0"/>
              </a:spcAft>
              <a:buClr>
                <a:srgbClr val="000000"/>
              </a:buClr>
              <a:buSzPts val="2000"/>
              <a:buFont typeface="Proxima Nova"/>
              <a:buChar char="•"/>
              <a:defRPr sz="2133"/>
            </a:lvl4pPr>
            <a:lvl5pPr marL="2286000" lvl="4" indent="-355600" algn="l">
              <a:lnSpc>
                <a:spcPct val="100000"/>
              </a:lnSpc>
              <a:spcBef>
                <a:spcPts val="533"/>
              </a:spcBef>
              <a:spcAft>
                <a:spcPts val="0"/>
              </a:spcAft>
              <a:buClr>
                <a:srgbClr val="000000"/>
              </a:buClr>
              <a:buSzPts val="2000"/>
              <a:buFont typeface="Proxima Nova"/>
              <a:buChar char="•"/>
              <a:defRPr sz="2133"/>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104" name="Google Shape;104;p32"/>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Рисунок с подписью">
  <p:cSld name="1_Рисунок с подписью">
    <p:spTree>
      <p:nvGrpSpPr>
        <p:cNvPr id="1" name="Shape 105"/>
        <p:cNvGrpSpPr/>
        <p:nvPr/>
      </p:nvGrpSpPr>
      <p:grpSpPr>
        <a:xfrm>
          <a:off x="0" y="0"/>
          <a:ext cx="0" cy="0"/>
          <a:chOff x="0" y="0"/>
          <a:chExt cx="0" cy="0"/>
        </a:xfrm>
      </p:grpSpPr>
      <p:sp>
        <p:nvSpPr>
          <p:cNvPr id="106" name="Google Shape;106;p33"/>
          <p:cNvSpPr/>
          <p:nvPr/>
        </p:nvSpPr>
        <p:spPr>
          <a:xfrm>
            <a:off x="0" y="0"/>
            <a:ext cx="4953001"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Black"/>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3"/>
          <p:cNvSpPr>
            <a:spLocks noGrp="1"/>
          </p:cNvSpPr>
          <p:nvPr>
            <p:ph type="pic" idx="2"/>
          </p:nvPr>
        </p:nvSpPr>
        <p:spPr>
          <a:xfrm>
            <a:off x="5183188" y="987425"/>
            <a:ext cx="6172200" cy="4873625"/>
          </a:xfrm>
          <a:prstGeom prst="rect">
            <a:avLst/>
          </a:prstGeom>
          <a:noFill/>
          <a:ln>
            <a:noFill/>
          </a:ln>
        </p:spPr>
      </p:sp>
      <p:sp>
        <p:nvSpPr>
          <p:cNvPr id="109" name="Google Shape;10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33"/>
          <p:cNvSpPr txBox="1">
            <a:spLocks noGrp="1"/>
          </p:cNvSpPr>
          <p:nvPr>
            <p:ph type="ftr" idx="1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111" name="Google Shape;111;p33"/>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pic>
        <p:nvPicPr>
          <p:cNvPr id="112" name="Google Shape;112;p33"/>
          <p:cNvPicPr preferRelativeResize="0"/>
          <p:nvPr/>
        </p:nvPicPr>
        <p:blipFill rotWithShape="1">
          <a:blip r:embed="rId2">
            <a:alphaModFix/>
          </a:blip>
          <a:srcRect/>
          <a:stretch/>
        </p:blipFill>
        <p:spPr>
          <a:xfrm>
            <a:off x="0" y="5144800"/>
            <a:ext cx="2517732" cy="17223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раздела">
  <p:cSld name="2_Заголовок раздела">
    <p:spTree>
      <p:nvGrpSpPr>
        <p:cNvPr id="1" name="Shape 113"/>
        <p:cNvGrpSpPr/>
        <p:nvPr/>
      </p:nvGrpSpPr>
      <p:grpSpPr>
        <a:xfrm>
          <a:off x="0" y="0"/>
          <a:ext cx="0" cy="0"/>
          <a:chOff x="0" y="0"/>
          <a:chExt cx="0" cy="0"/>
        </a:xfrm>
      </p:grpSpPr>
      <p:sp>
        <p:nvSpPr>
          <p:cNvPr id="114" name="Google Shape;114;p34"/>
          <p:cNvSpPr/>
          <p:nvPr/>
        </p:nvSpPr>
        <p:spPr>
          <a:xfrm>
            <a:off x="0" y="0"/>
            <a:ext cx="12192000"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5" name="Google Shape;115;p34"/>
          <p:cNvPicPr preferRelativeResize="0"/>
          <p:nvPr/>
        </p:nvPicPr>
        <p:blipFill rotWithShape="1">
          <a:blip r:embed="rId2">
            <a:alphaModFix/>
          </a:blip>
          <a:srcRect r="3828" b="9459"/>
          <a:stretch/>
        </p:blipFill>
        <p:spPr>
          <a:xfrm flipH="1">
            <a:off x="-12700" y="1684140"/>
            <a:ext cx="5720597" cy="5173860"/>
          </a:xfrm>
          <a:prstGeom prst="rect">
            <a:avLst/>
          </a:prstGeom>
          <a:noFill/>
          <a:ln>
            <a:noFill/>
          </a:ln>
        </p:spPr>
      </p:pic>
      <p:sp>
        <p:nvSpPr>
          <p:cNvPr id="116" name="Google Shape;116;p34"/>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7" name="Google Shape;117;p34"/>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ru-RU" sz="1200" b="0" i="0" u="none" strike="noStrike" cap="none">
                <a:solidFill>
                  <a:schemeClr val="lt1"/>
                </a:solidFill>
                <a:latin typeface="Arial"/>
                <a:ea typeface="Arial"/>
                <a:cs typeface="Arial"/>
                <a:sym typeface="Arial"/>
              </a:rPr>
              <a:t>Всероссийская просветительская Эстафета по финансовой грамотности</a:t>
            </a:r>
            <a:endParaRPr sz="1800" b="0" i="0" u="none" strike="noStrike" cap="none">
              <a:solidFill>
                <a:schemeClr val="dk1"/>
              </a:solidFill>
              <a:latin typeface="Arial"/>
              <a:ea typeface="Arial"/>
              <a:cs typeface="Arial"/>
              <a:sym typeface="Arial"/>
            </a:endParaRPr>
          </a:p>
        </p:txBody>
      </p:sp>
      <p:cxnSp>
        <p:nvCxnSpPr>
          <p:cNvPr id="118" name="Google Shape;118;p34"/>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119" name="Google Shape;119;p34"/>
          <p:cNvSpPr/>
          <p:nvPr/>
        </p:nvSpPr>
        <p:spPr>
          <a:xfrm rot="5400000">
            <a:off x="-257828" y="622953"/>
            <a:ext cx="1277655" cy="76200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4"/>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22" name="Google Shape;122;p34"/>
          <p:cNvPicPr preferRelativeResize="0"/>
          <p:nvPr/>
        </p:nvPicPr>
        <p:blipFill rotWithShape="1">
          <a:blip r:embed="rId3">
            <a:alphaModFix/>
          </a:blip>
          <a:srcRect/>
          <a:stretch/>
        </p:blipFill>
        <p:spPr>
          <a:xfrm>
            <a:off x="9464230" y="265527"/>
            <a:ext cx="2308670" cy="486036"/>
          </a:xfrm>
          <a:prstGeom prst="rect">
            <a:avLst/>
          </a:prstGeom>
          <a:noFill/>
          <a:ln>
            <a:noFill/>
          </a:ln>
        </p:spPr>
      </p:pic>
      <p:pic>
        <p:nvPicPr>
          <p:cNvPr id="123" name="Google Shape;123;p34"/>
          <p:cNvPicPr preferRelativeResize="0"/>
          <p:nvPr/>
        </p:nvPicPr>
        <p:blipFill rotWithShape="1">
          <a:blip r:embed="rId4">
            <a:alphaModFix/>
          </a:blip>
          <a:srcRect/>
          <a:stretch/>
        </p:blipFill>
        <p:spPr>
          <a:xfrm>
            <a:off x="0" y="5135656"/>
            <a:ext cx="2517732" cy="172234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и объект" userDrawn="1">
  <p:cSld name="1_Заголовок и объект">
    <p:spTree>
      <p:nvGrpSpPr>
        <p:cNvPr id="1" name="Shape 20"/>
        <p:cNvGrpSpPr/>
        <p:nvPr/>
      </p:nvGrpSpPr>
      <p:grpSpPr>
        <a:xfrm>
          <a:off x="0" y="0"/>
          <a:ext cx="0" cy="0"/>
          <a:chOff x="0" y="0"/>
          <a:chExt cx="0" cy="0"/>
        </a:xfrm>
      </p:grpSpPr>
      <p:cxnSp>
        <p:nvCxnSpPr>
          <p:cNvPr id="16" name="Google Shape;24;p21">
            <a:extLst>
              <a:ext uri="{FF2B5EF4-FFF2-40B4-BE49-F238E27FC236}">
                <a16:creationId xmlns:a16="http://schemas.microsoft.com/office/drawing/2014/main" id="{700835CC-C035-07A2-CA5D-0FFB8EEF3F8A}"/>
              </a:ext>
            </a:extLst>
          </p:cNvPr>
          <p:cNvCxnSpPr>
            <a:cxnSpLocks/>
          </p:cNvCxnSpPr>
          <p:nvPr userDrawn="1"/>
        </p:nvCxnSpPr>
        <p:spPr>
          <a:xfrm>
            <a:off x="838200" y="822899"/>
            <a:ext cx="10514013" cy="0"/>
          </a:xfrm>
          <a:prstGeom prst="straightConnector1">
            <a:avLst/>
          </a:prstGeom>
          <a:noFill/>
          <a:ln w="12700" cap="flat" cmpd="sng">
            <a:solidFill>
              <a:srgbClr val="F5F5F5"/>
            </a:solidFill>
            <a:prstDash val="solid"/>
            <a:miter lim="800000"/>
            <a:headEnd type="none" w="sm" len="sm"/>
            <a:tailEnd type="none" w="sm" len="sm"/>
          </a:ln>
        </p:spPr>
      </p:cxnSp>
      <p:sp>
        <p:nvSpPr>
          <p:cNvPr id="22" name="Google Shape;2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 name="Рисунок 2">
            <a:extLst>
              <a:ext uri="{FF2B5EF4-FFF2-40B4-BE49-F238E27FC236}">
                <a16:creationId xmlns:a16="http://schemas.microsoft.com/office/drawing/2014/main" id="{5B64A0A0-412D-701C-4B31-2CE9CE792CA7}"/>
              </a:ext>
            </a:extLst>
          </p:cNvPr>
          <p:cNvPicPr>
            <a:picLocks noChangeAspect="1"/>
          </p:cNvPicPr>
          <p:nvPr userDrawn="1"/>
        </p:nvPicPr>
        <p:blipFill>
          <a:blip r:embed="rId2"/>
          <a:stretch>
            <a:fillRect/>
          </a:stretch>
        </p:blipFill>
        <p:spPr>
          <a:xfrm>
            <a:off x="838200" y="252592"/>
            <a:ext cx="1131034" cy="479833"/>
          </a:xfrm>
          <a:prstGeom prst="rect">
            <a:avLst/>
          </a:prstGeom>
        </p:spPr>
      </p:pic>
      <p:pic>
        <p:nvPicPr>
          <p:cNvPr id="4" name="Рисунок 3">
            <a:extLst>
              <a:ext uri="{FF2B5EF4-FFF2-40B4-BE49-F238E27FC236}">
                <a16:creationId xmlns:a16="http://schemas.microsoft.com/office/drawing/2014/main" id="{BDC36224-2254-3B89-A733-0A7C01F3F230}"/>
              </a:ext>
            </a:extLst>
          </p:cNvPr>
          <p:cNvPicPr>
            <a:picLocks noChangeAspect="1"/>
          </p:cNvPicPr>
          <p:nvPr userDrawn="1"/>
        </p:nvPicPr>
        <p:blipFill>
          <a:blip r:embed="rId3"/>
          <a:stretch>
            <a:fillRect/>
          </a:stretch>
        </p:blipFill>
        <p:spPr>
          <a:xfrm>
            <a:off x="2461366" y="379040"/>
            <a:ext cx="903113" cy="226936"/>
          </a:xfrm>
          <a:prstGeom prst="rect">
            <a:avLst/>
          </a:prstGeom>
        </p:spPr>
      </p:pic>
      <p:cxnSp>
        <p:nvCxnSpPr>
          <p:cNvPr id="7" name="Google Shape;24;p21">
            <a:extLst>
              <a:ext uri="{FF2B5EF4-FFF2-40B4-BE49-F238E27FC236}">
                <a16:creationId xmlns:a16="http://schemas.microsoft.com/office/drawing/2014/main" id="{7FD68E43-BCD7-9690-F81E-C6313102B19B}"/>
              </a:ext>
            </a:extLst>
          </p:cNvPr>
          <p:cNvCxnSpPr>
            <a:cxnSpLocks/>
          </p:cNvCxnSpPr>
          <p:nvPr userDrawn="1"/>
        </p:nvCxnSpPr>
        <p:spPr>
          <a:xfrm>
            <a:off x="838200" y="6471191"/>
            <a:ext cx="10514013" cy="0"/>
          </a:xfrm>
          <a:prstGeom prst="straightConnector1">
            <a:avLst/>
          </a:prstGeom>
          <a:noFill/>
          <a:ln w="12700" cap="flat" cmpd="sng">
            <a:solidFill>
              <a:srgbClr val="F5F5F5"/>
            </a:solidFill>
            <a:prstDash val="solid"/>
            <a:miter lim="800000"/>
            <a:headEnd type="none" w="sm" len="sm"/>
            <a:tailEnd type="none" w="sm" len="sm"/>
          </a:ln>
        </p:spPr>
      </p:cxnSp>
      <p:sp>
        <p:nvSpPr>
          <p:cNvPr id="8" name="Google Shape;136;p1">
            <a:extLst>
              <a:ext uri="{FF2B5EF4-FFF2-40B4-BE49-F238E27FC236}">
                <a16:creationId xmlns:a16="http://schemas.microsoft.com/office/drawing/2014/main" id="{E8516FD6-F905-B812-A79E-58D266EE13A9}"/>
              </a:ext>
            </a:extLst>
          </p:cNvPr>
          <p:cNvSpPr txBox="1"/>
          <p:nvPr userDrawn="1"/>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dirty="0">
                <a:solidFill>
                  <a:srgbClr val="B9BCBF"/>
                </a:solidFill>
                <a:latin typeface="+mj-lt"/>
                <a:ea typeface="Raleway"/>
                <a:cs typeface="Raleway"/>
                <a:sym typeface="Raleway"/>
              </a:rPr>
              <a:t>Четвертый этап Всероссийской просветительской Эстафеты «Мои финансы»</a:t>
            </a:r>
            <a:endParaRPr sz="1400" b="0" i="0" u="none" strike="noStrike" cap="none" dirty="0">
              <a:solidFill>
                <a:srgbClr val="B9BCBF"/>
              </a:solidFill>
              <a:latin typeface="+mj-lt"/>
              <a:ea typeface="Arial"/>
              <a:cs typeface="Arial"/>
              <a:sym typeface="Arial"/>
            </a:endParaRPr>
          </a:p>
        </p:txBody>
      </p:sp>
      <p:sp>
        <p:nvSpPr>
          <p:cNvPr id="5" name="Google Shape;73;p26">
            <a:extLst>
              <a:ext uri="{FF2B5EF4-FFF2-40B4-BE49-F238E27FC236}">
                <a16:creationId xmlns:a16="http://schemas.microsoft.com/office/drawing/2014/main" id="{E35E0D9E-5968-2B6C-F852-65A3A226F46A}"/>
              </a:ext>
            </a:extLst>
          </p:cNvPr>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dirty="0"/>
          </a:p>
        </p:txBody>
      </p:sp>
      <p:pic>
        <p:nvPicPr>
          <p:cNvPr id="13" name="Рисунок 12">
            <a:extLst>
              <a:ext uri="{FF2B5EF4-FFF2-40B4-BE49-F238E27FC236}">
                <a16:creationId xmlns:a16="http://schemas.microsoft.com/office/drawing/2014/main" id="{54B02BED-1126-1ECA-E109-B6F92A9F5571}"/>
              </a:ext>
            </a:extLst>
          </p:cNvPr>
          <p:cNvPicPr>
            <a:picLocks noChangeAspect="1"/>
          </p:cNvPicPr>
          <p:nvPr userDrawn="1"/>
        </p:nvPicPr>
        <p:blipFill>
          <a:blip r:embed="rId4"/>
          <a:stretch>
            <a:fillRect/>
          </a:stretch>
        </p:blipFill>
        <p:spPr>
          <a:xfrm>
            <a:off x="9874672" y="0"/>
            <a:ext cx="2317328" cy="1645798"/>
          </a:xfrm>
          <a:prstGeom prst="rect">
            <a:avLst/>
          </a:prstGeom>
        </p:spPr>
      </p:pic>
    </p:spTree>
    <p:extLst>
      <p:ext uri="{BB962C8B-B14F-4D97-AF65-F5344CB8AC3E}">
        <p14:creationId xmlns:p14="http://schemas.microsoft.com/office/powerpoint/2010/main" val="4286287313"/>
      </p:ext>
    </p:extLst>
  </p:cSld>
  <p:clrMapOvr>
    <a:masterClrMapping/>
  </p:clrMapOvr>
  <p:extLst>
    <p:ext uri="{DCECCB84-F9BA-43D5-87BE-67443E8EF086}">
      <p15:sldGuideLst xmlns:p15="http://schemas.microsoft.com/office/powerpoint/2012/main">
        <p15:guide id="1" orient="horz" pos="2160">
          <p15:clr>
            <a:srgbClr val="FBAE40"/>
          </p15:clr>
        </p15:guide>
        <p15:guide id="2" pos="74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Заголовок и пункты" userDrawn="1">
  <p:cSld name="1_Заголовок и пункты">
    <p:spTree>
      <p:nvGrpSpPr>
        <p:cNvPr id="1" name="Shape 104"/>
        <p:cNvGrpSpPr/>
        <p:nvPr/>
      </p:nvGrpSpPr>
      <p:grpSpPr>
        <a:xfrm>
          <a:off x="0" y="0"/>
          <a:ext cx="0" cy="0"/>
          <a:chOff x="0" y="0"/>
          <a:chExt cx="0" cy="0"/>
        </a:xfrm>
      </p:grpSpPr>
      <p:sp>
        <p:nvSpPr>
          <p:cNvPr id="108" name="Google Shape;108;p32"/>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pic>
        <p:nvPicPr>
          <p:cNvPr id="2" name="Рисунок 1">
            <a:extLst>
              <a:ext uri="{FF2B5EF4-FFF2-40B4-BE49-F238E27FC236}">
                <a16:creationId xmlns:a16="http://schemas.microsoft.com/office/drawing/2014/main" id="{F54F34E5-CB19-2A13-80E1-B25767FD95D9}"/>
              </a:ext>
            </a:extLst>
          </p:cNvPr>
          <p:cNvPicPr>
            <a:picLocks noChangeAspect="1"/>
          </p:cNvPicPr>
          <p:nvPr userDrawn="1"/>
        </p:nvPicPr>
        <p:blipFill>
          <a:blip r:embed="rId2"/>
          <a:stretch>
            <a:fillRect/>
          </a:stretch>
        </p:blipFill>
        <p:spPr>
          <a:xfrm>
            <a:off x="-20637" y="0"/>
            <a:ext cx="12221080" cy="6858000"/>
          </a:xfrm>
          <a:prstGeom prst="rect">
            <a:avLst/>
          </a:prstGeom>
        </p:spPr>
      </p:pic>
    </p:spTree>
    <p:extLst>
      <p:ext uri="{BB962C8B-B14F-4D97-AF65-F5344CB8AC3E}">
        <p14:creationId xmlns:p14="http://schemas.microsoft.com/office/powerpoint/2010/main" val="8063326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1"/>
          <p:cNvPicPr preferRelativeResize="0"/>
          <p:nvPr/>
        </p:nvPicPr>
        <p:blipFill rotWithShape="1">
          <a:blip r:embed="rId2">
            <a:alphaModFix/>
          </a:blip>
          <a:srcRect/>
          <a:stretch/>
        </p:blipFill>
        <p:spPr>
          <a:xfrm>
            <a:off x="0" y="5135656"/>
            <a:ext cx="2517732" cy="1722344"/>
          </a:xfrm>
          <a:prstGeom prst="rect">
            <a:avLst/>
          </a:prstGeom>
          <a:noFill/>
          <a:ln>
            <a:noFill/>
          </a:ln>
        </p:spPr>
      </p:pic>
      <p:sp>
        <p:nvSpPr>
          <p:cNvPr id="25" name="Google Shape;25;p21"/>
          <p:cNvSpPr/>
          <p:nvPr/>
        </p:nvSpPr>
        <p:spPr>
          <a:xfrm>
            <a:off x="8986685" y="136525"/>
            <a:ext cx="2959510" cy="609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3">
            <a:alphaModFix/>
          </a:blip>
          <a:srcRect/>
          <a:stretch/>
        </p:blipFill>
        <p:spPr>
          <a:xfrm>
            <a:off x="9318879" y="226337"/>
            <a:ext cx="1131034" cy="479833"/>
          </a:xfrm>
          <a:prstGeom prst="rect">
            <a:avLst/>
          </a:prstGeom>
          <a:noFill/>
          <a:ln>
            <a:noFill/>
          </a:ln>
        </p:spPr>
      </p:pic>
      <p:pic>
        <p:nvPicPr>
          <p:cNvPr id="27" name="Google Shape;27;p21"/>
          <p:cNvPicPr preferRelativeResize="0"/>
          <p:nvPr/>
        </p:nvPicPr>
        <p:blipFill rotWithShape="1">
          <a:blip r:embed="rId4">
            <a:alphaModFix/>
          </a:blip>
          <a:srcRect/>
          <a:stretch/>
        </p:blipFill>
        <p:spPr>
          <a:xfrm>
            <a:off x="10964862" y="373528"/>
            <a:ext cx="903113" cy="226936"/>
          </a:xfrm>
          <a:prstGeom prst="rect">
            <a:avLst/>
          </a:prstGeom>
          <a:noFill/>
          <a:ln>
            <a:noFill/>
          </a:ln>
        </p:spPr>
      </p:pic>
      <p:cxnSp>
        <p:nvCxnSpPr>
          <p:cNvPr id="28" name="Google Shape;28;p21"/>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29" name="Google Shape;29;p21"/>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
        <p:nvSpPr>
          <p:cNvPr id="30" name="Google Shape;30;p21"/>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31"/>
        <p:cNvGrpSpPr/>
        <p:nvPr/>
      </p:nvGrpSpPr>
      <p:grpSpPr>
        <a:xfrm>
          <a:off x="0" y="0"/>
          <a:ext cx="0" cy="0"/>
          <a:chOff x="0" y="0"/>
          <a:chExt cx="0" cy="0"/>
        </a:xfrm>
      </p:grpSpPr>
      <p:pic>
        <p:nvPicPr>
          <p:cNvPr id="32" name="Google Shape;32;p23"/>
          <p:cNvPicPr preferRelativeResize="0"/>
          <p:nvPr/>
        </p:nvPicPr>
        <p:blipFill rotWithShape="1">
          <a:blip r:embed="rId2">
            <a:alphaModFix/>
          </a:blip>
          <a:srcRect/>
          <a:stretch/>
        </p:blipFill>
        <p:spPr>
          <a:xfrm>
            <a:off x="-20637" y="0"/>
            <a:ext cx="12221080" cy="6471190"/>
          </a:xfrm>
          <a:prstGeom prst="rect">
            <a:avLst/>
          </a:prstGeom>
          <a:noFill/>
          <a:ln>
            <a:noFill/>
          </a:ln>
        </p:spPr>
      </p:pic>
      <p:pic>
        <p:nvPicPr>
          <p:cNvPr id="33" name="Google Shape;33;p23"/>
          <p:cNvPicPr preferRelativeResize="0"/>
          <p:nvPr/>
        </p:nvPicPr>
        <p:blipFill rotWithShape="1">
          <a:blip r:embed="rId3">
            <a:alphaModFix/>
          </a:blip>
          <a:srcRect/>
          <a:stretch/>
        </p:blipFill>
        <p:spPr>
          <a:xfrm>
            <a:off x="10956793" y="373528"/>
            <a:ext cx="911182" cy="226936"/>
          </a:xfrm>
          <a:prstGeom prst="rect">
            <a:avLst/>
          </a:prstGeom>
          <a:noFill/>
          <a:ln>
            <a:noFill/>
          </a:ln>
        </p:spPr>
      </p:pic>
      <p:pic>
        <p:nvPicPr>
          <p:cNvPr id="34" name="Google Shape;34;p23"/>
          <p:cNvPicPr preferRelativeResize="0"/>
          <p:nvPr/>
        </p:nvPicPr>
        <p:blipFill rotWithShape="1">
          <a:blip r:embed="rId4">
            <a:alphaModFix/>
          </a:blip>
          <a:srcRect/>
          <a:stretch/>
        </p:blipFill>
        <p:spPr>
          <a:xfrm>
            <a:off x="9318879" y="213476"/>
            <a:ext cx="1131034" cy="480954"/>
          </a:xfrm>
          <a:prstGeom prst="rect">
            <a:avLst/>
          </a:prstGeom>
          <a:noFill/>
          <a:ln>
            <a:noFill/>
          </a:ln>
        </p:spPr>
      </p:pic>
      <p:pic>
        <p:nvPicPr>
          <p:cNvPr id="35" name="Google Shape;35;p23"/>
          <p:cNvPicPr preferRelativeResize="0"/>
          <p:nvPr/>
        </p:nvPicPr>
        <p:blipFill rotWithShape="1">
          <a:blip r:embed="rId5">
            <a:alphaModFix/>
          </a:blip>
          <a:srcRect r="3828" b="9459"/>
          <a:stretch/>
        </p:blipFill>
        <p:spPr>
          <a:xfrm>
            <a:off x="6479846" y="1690688"/>
            <a:ext cx="5720597" cy="5173860"/>
          </a:xfrm>
          <a:prstGeom prst="rect">
            <a:avLst/>
          </a:prstGeom>
          <a:noFill/>
          <a:ln>
            <a:noFill/>
          </a:ln>
        </p:spPr>
      </p:pic>
      <p:sp>
        <p:nvSpPr>
          <p:cNvPr id="36" name="Google Shape;36;p23"/>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7" name="Google Shape;37;p23"/>
          <p:cNvPicPr preferRelativeResize="0"/>
          <p:nvPr/>
        </p:nvPicPr>
        <p:blipFill rotWithShape="1">
          <a:blip r:embed="rId6">
            <a:alphaModFix/>
          </a:blip>
          <a:srcRect/>
          <a:stretch/>
        </p:blipFill>
        <p:spPr>
          <a:xfrm>
            <a:off x="-20320" y="5135656"/>
            <a:ext cx="2517732" cy="1722344"/>
          </a:xfrm>
          <a:prstGeom prst="rect">
            <a:avLst/>
          </a:prstGeom>
          <a:noFill/>
          <a:ln>
            <a:noFill/>
          </a:ln>
        </p:spPr>
      </p:pic>
      <p:sp>
        <p:nvSpPr>
          <p:cNvPr id="38" name="Google Shape;3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3"/>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cxnSp>
        <p:nvCxnSpPr>
          <p:cNvPr id="41" name="Google Shape;41;p23"/>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42" name="Google Shape;42;p23"/>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43"/>
        <p:cNvGrpSpPr/>
        <p:nvPr/>
      </p:nvGrpSpPr>
      <p:grpSpPr>
        <a:xfrm>
          <a:off x="0" y="0"/>
          <a:ext cx="0" cy="0"/>
          <a:chOff x="0" y="0"/>
          <a:chExt cx="0" cy="0"/>
        </a:xfrm>
      </p:grpSpPr>
      <p:pic>
        <p:nvPicPr>
          <p:cNvPr id="44" name="Google Shape;44;p24"/>
          <p:cNvPicPr preferRelativeResize="0"/>
          <p:nvPr/>
        </p:nvPicPr>
        <p:blipFill rotWithShape="1">
          <a:blip r:embed="rId2">
            <a:alphaModFix/>
          </a:blip>
          <a:srcRect/>
          <a:stretch/>
        </p:blipFill>
        <p:spPr>
          <a:xfrm>
            <a:off x="-20637" y="0"/>
            <a:ext cx="12221080" cy="6471190"/>
          </a:xfrm>
          <a:prstGeom prst="rect">
            <a:avLst/>
          </a:prstGeom>
          <a:noFill/>
          <a:ln>
            <a:noFill/>
          </a:ln>
        </p:spPr>
      </p:pic>
      <p:cxnSp>
        <p:nvCxnSpPr>
          <p:cNvPr id="45" name="Google Shape;45;p24"/>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46" name="Google Shape;46;p24"/>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
        <p:nvSpPr>
          <p:cNvPr id="47" name="Google Shape;47;p24"/>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48" name="Google Shape;48;p24"/>
          <p:cNvPicPr preferRelativeResize="0"/>
          <p:nvPr/>
        </p:nvPicPr>
        <p:blipFill rotWithShape="1">
          <a:blip r:embed="rId3">
            <a:alphaModFix/>
          </a:blip>
          <a:srcRect/>
          <a:stretch/>
        </p:blipFill>
        <p:spPr>
          <a:xfrm>
            <a:off x="10956793" y="373528"/>
            <a:ext cx="911182" cy="226936"/>
          </a:xfrm>
          <a:prstGeom prst="rect">
            <a:avLst/>
          </a:prstGeom>
          <a:noFill/>
          <a:ln>
            <a:noFill/>
          </a:ln>
        </p:spPr>
      </p:pic>
      <p:pic>
        <p:nvPicPr>
          <p:cNvPr id="49" name="Google Shape;49;p24"/>
          <p:cNvPicPr preferRelativeResize="0"/>
          <p:nvPr/>
        </p:nvPicPr>
        <p:blipFill rotWithShape="1">
          <a:blip r:embed="rId4">
            <a:alphaModFix/>
          </a:blip>
          <a:srcRect/>
          <a:stretch/>
        </p:blipFill>
        <p:spPr>
          <a:xfrm>
            <a:off x="9318879" y="213476"/>
            <a:ext cx="1131034" cy="4809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Заголовок раздела">
  <p:cSld name="1_Заголовок раздела">
    <p:spTree>
      <p:nvGrpSpPr>
        <p:cNvPr id="1" name="Shape 50"/>
        <p:cNvGrpSpPr/>
        <p:nvPr/>
      </p:nvGrpSpPr>
      <p:grpSpPr>
        <a:xfrm>
          <a:off x="0" y="0"/>
          <a:ext cx="0" cy="0"/>
          <a:chOff x="0" y="0"/>
          <a:chExt cx="0" cy="0"/>
        </a:xfrm>
      </p:grpSpPr>
      <p:sp>
        <p:nvSpPr>
          <p:cNvPr id="51" name="Google Shape;51;p25"/>
          <p:cNvSpPr>
            <a:spLocks noGrp="1"/>
          </p:cNvSpPr>
          <p:nvPr>
            <p:ph type="pic" idx="2"/>
          </p:nvPr>
        </p:nvSpPr>
        <p:spPr>
          <a:xfrm>
            <a:off x="6325644" y="1247583"/>
            <a:ext cx="5866356" cy="5610418"/>
          </a:xfrm>
          <a:prstGeom prst="rect">
            <a:avLst/>
          </a:prstGeom>
          <a:noFill/>
          <a:ln>
            <a:noFill/>
          </a:ln>
        </p:spPr>
      </p:sp>
      <p:pic>
        <p:nvPicPr>
          <p:cNvPr id="52" name="Google Shape;52;p25"/>
          <p:cNvPicPr preferRelativeResize="0"/>
          <p:nvPr/>
        </p:nvPicPr>
        <p:blipFill rotWithShape="1">
          <a:blip r:embed="rId2">
            <a:alphaModFix/>
          </a:blip>
          <a:srcRect t="7595"/>
          <a:stretch/>
        </p:blipFill>
        <p:spPr>
          <a:xfrm>
            <a:off x="-1" y="0"/>
            <a:ext cx="12194739" cy="6858000"/>
          </a:xfrm>
          <a:prstGeom prst="rect">
            <a:avLst/>
          </a:prstGeom>
          <a:noFill/>
          <a:ln>
            <a:noFill/>
          </a:ln>
        </p:spPr>
      </p:pic>
      <p:sp>
        <p:nvSpPr>
          <p:cNvPr id="53" name="Google Shape;53;p25"/>
          <p:cNvSpPr txBox="1"/>
          <p:nvPr/>
        </p:nvSpPr>
        <p:spPr>
          <a:xfrm>
            <a:off x="300625" y="318111"/>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Всероссийская просветительская Эстафета по финансовой грамотности</a:t>
            </a:r>
            <a:endParaRPr sz="1400" b="0" i="0" u="none" strike="noStrike" cap="none">
              <a:solidFill>
                <a:srgbClr val="000000"/>
              </a:solidFill>
              <a:latin typeface="Arial"/>
              <a:ea typeface="Arial"/>
              <a:cs typeface="Arial"/>
              <a:sym typeface="Arial"/>
            </a:endParaRPr>
          </a:p>
        </p:txBody>
      </p:sp>
      <p:pic>
        <p:nvPicPr>
          <p:cNvPr id="54" name="Google Shape;54;p25"/>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55" name="Google Shape;55;p25"/>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56" name="Google Shape;56;p25"/>
          <p:cNvSpPr txBox="1">
            <a:spLocks noGrp="1"/>
          </p:cNvSpPr>
          <p:nvPr>
            <p:ph type="title"/>
          </p:nvPr>
        </p:nvSpPr>
        <p:spPr>
          <a:xfrm>
            <a:off x="1458666" y="1457081"/>
            <a:ext cx="5353834" cy="39438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25"/>
          <p:cNvPicPr preferRelativeResize="0"/>
          <p:nvPr/>
        </p:nvPicPr>
        <p:blipFill rotWithShape="1">
          <a:blip r:embed="rId4">
            <a:alphaModFix/>
          </a:blip>
          <a:srcRect/>
          <a:stretch/>
        </p:blipFill>
        <p:spPr>
          <a:xfrm>
            <a:off x="9464230" y="265527"/>
            <a:ext cx="2308670" cy="486036"/>
          </a:xfrm>
          <a:prstGeom prst="rect">
            <a:avLst/>
          </a:prstGeom>
          <a:noFill/>
          <a:ln>
            <a:noFill/>
          </a:ln>
        </p:spPr>
      </p:pic>
      <p:cxnSp>
        <p:nvCxnSpPr>
          <p:cNvPr id="58" name="Google Shape;58;p25"/>
          <p:cNvCxnSpPr/>
          <p:nvPr/>
        </p:nvCxnSpPr>
        <p:spPr>
          <a:xfrm>
            <a:off x="5654458" y="496019"/>
            <a:ext cx="3549041" cy="3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pic>
        <p:nvPicPr>
          <p:cNvPr id="66" name="Google Shape;66;p26"/>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67" name="Google Shape;67;p26"/>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68" name="Google Shape;68;p26"/>
          <p:cNvSpPr/>
          <p:nvPr/>
        </p:nvSpPr>
        <p:spPr>
          <a:xfrm rot="5400000">
            <a:off x="-450938" y="816063"/>
            <a:ext cx="1277655" cy="375782"/>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6"/>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рисунок">
  <p:cSld name="рисунок">
    <p:spTree>
      <p:nvGrpSpPr>
        <p:cNvPr id="1" name="Shape 70"/>
        <p:cNvGrpSpPr/>
        <p:nvPr/>
      </p:nvGrpSpPr>
      <p:grpSpPr>
        <a:xfrm>
          <a:off x="0" y="0"/>
          <a:ext cx="0" cy="0"/>
          <a:chOff x="0" y="0"/>
          <a:chExt cx="0" cy="0"/>
        </a:xfrm>
      </p:grpSpPr>
      <p:pic>
        <p:nvPicPr>
          <p:cNvPr id="71" name="Google Shape;71;p27"/>
          <p:cNvPicPr preferRelativeResize="0"/>
          <p:nvPr/>
        </p:nvPicPr>
        <p:blipFill rotWithShape="1">
          <a:blip r:embed="rId2">
            <a:alphaModFix/>
          </a:blip>
          <a:srcRect/>
          <a:stretch/>
        </p:blipFill>
        <p:spPr>
          <a:xfrm>
            <a:off x="0" y="6753825"/>
            <a:ext cx="12192000" cy="104176"/>
          </a:xfrm>
          <a:prstGeom prst="rect">
            <a:avLst/>
          </a:prstGeom>
          <a:noFill/>
          <a:ln>
            <a:noFill/>
          </a:ln>
        </p:spPr>
      </p:pic>
      <p:sp>
        <p:nvSpPr>
          <p:cNvPr id="72" name="Google Shape;72;p27"/>
          <p:cNvSpPr>
            <a:spLocks noGrp="1"/>
          </p:cNvSpPr>
          <p:nvPr>
            <p:ph type="pic" idx="2"/>
          </p:nvPr>
        </p:nvSpPr>
        <p:spPr>
          <a:xfrm>
            <a:off x="588723" y="987425"/>
            <a:ext cx="11273425" cy="4323611"/>
          </a:xfrm>
          <a:prstGeom prst="rect">
            <a:avLst/>
          </a:prstGeom>
          <a:noFill/>
          <a:ln>
            <a:noFill/>
          </a:ln>
        </p:spPr>
      </p:sp>
      <p:sp>
        <p:nvSpPr>
          <p:cNvPr id="73" name="Google Shape;73;p27"/>
          <p:cNvSpPr txBox="1">
            <a:spLocks noGrp="1"/>
          </p:cNvSpPr>
          <p:nvPr>
            <p:ph type="body" idx="1"/>
          </p:nvPr>
        </p:nvSpPr>
        <p:spPr>
          <a:xfrm>
            <a:off x="3832965" y="5437345"/>
            <a:ext cx="8029184" cy="72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27"/>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pic>
        <p:nvPicPr>
          <p:cNvPr id="75" name="Google Shape;75;p27"/>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76" name="Google Shape;76;p27"/>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77" name="Google Shape;77;p27"/>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8"/>
        <p:cNvGrpSpPr/>
        <p:nvPr/>
      </p:nvGrpSpPr>
      <p:grpSpPr>
        <a:xfrm>
          <a:off x="0" y="0"/>
          <a:ext cx="0" cy="0"/>
          <a:chOff x="0" y="0"/>
          <a:chExt cx="0" cy="0"/>
        </a:xfrm>
      </p:grpSpPr>
      <p:pic>
        <p:nvPicPr>
          <p:cNvPr id="79" name="Google Shape;79;p28"/>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80" name="Google Shape;80;p28"/>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81" name="Google Shape;81;p28"/>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sp>
        <p:nvSpPr>
          <p:cNvPr id="82" name="Google Shape;82;p28"/>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3"/>
        <p:cNvGrpSpPr/>
        <p:nvPr/>
      </p:nvGrpSpPr>
      <p:grpSpPr>
        <a:xfrm>
          <a:off x="0" y="0"/>
          <a:ext cx="0" cy="0"/>
          <a:chOff x="0" y="0"/>
          <a:chExt cx="0" cy="0"/>
        </a:xfrm>
      </p:grpSpPr>
      <p:sp>
        <p:nvSpPr>
          <p:cNvPr id="84" name="Google Shape;84;p29"/>
          <p:cNvSpPr/>
          <p:nvPr/>
        </p:nvSpPr>
        <p:spPr>
          <a:xfrm>
            <a:off x="0" y="0"/>
            <a:ext cx="4953001" cy="6858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b="0" i="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8" name="Google Shape;88;p29"/>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89" name="Google Shape;89;p29"/>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90" name="Google Shape;90;p29"/>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sp>
        <p:nvSpPr>
          <p:cNvPr id="91" name="Google Shape;91;p2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9"/>
          <p:cNvPicPr preferRelativeResize="0"/>
          <p:nvPr/>
        </p:nvPicPr>
        <p:blipFill rotWithShape="1">
          <a:blip r:embed="rId18">
            <a:alphaModFix/>
          </a:blip>
          <a:srcRect/>
          <a:stretch/>
        </p:blipFill>
        <p:spPr>
          <a:xfrm>
            <a:off x="9128631" y="220249"/>
            <a:ext cx="2712186" cy="514972"/>
          </a:xfrm>
          <a:prstGeom prst="rect">
            <a:avLst/>
          </a:prstGeom>
          <a:noFill/>
          <a:ln>
            <a:noFill/>
          </a:ln>
        </p:spPr>
      </p:pic>
      <p:sp>
        <p:nvSpPr>
          <p:cNvPr id="13" name="Google Shape;13;p1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3.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3.emf"/><Relationship Id="rId7" Type="http://schemas.openxmlformats.org/officeDocument/2006/relationships/image" Target="../media/image77.emf"/><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emf"/><Relationship Id="rId9" Type="http://schemas.openxmlformats.org/officeDocument/2006/relationships/image" Target="../media/image79.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23.png"/><Relationship Id="rId4" Type="http://schemas.openxmlformats.org/officeDocument/2006/relationships/image" Target="../media/image36.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
          <p:cNvPicPr preferRelativeResize="0"/>
          <p:nvPr/>
        </p:nvPicPr>
        <p:blipFill rotWithShape="1">
          <a:blip r:embed="rId3">
            <a:alphaModFix/>
          </a:blip>
          <a:srcRect/>
          <a:stretch/>
        </p:blipFill>
        <p:spPr>
          <a:xfrm>
            <a:off x="0" y="-2953"/>
            <a:ext cx="9163088" cy="6600529"/>
          </a:xfrm>
          <a:prstGeom prst="rect">
            <a:avLst/>
          </a:prstGeom>
          <a:noFill/>
          <a:ln>
            <a:noFill/>
          </a:ln>
        </p:spPr>
      </p:pic>
      <p:pic>
        <p:nvPicPr>
          <p:cNvPr id="129" name="Google Shape;129;p1"/>
          <p:cNvPicPr preferRelativeResize="0"/>
          <p:nvPr/>
        </p:nvPicPr>
        <p:blipFill rotWithShape="1">
          <a:blip r:embed="rId4">
            <a:alphaModFix/>
          </a:blip>
          <a:srcRect/>
          <a:stretch/>
        </p:blipFill>
        <p:spPr>
          <a:xfrm>
            <a:off x="7306517" y="1613419"/>
            <a:ext cx="4885483" cy="3404423"/>
          </a:xfrm>
          <a:prstGeom prst="rect">
            <a:avLst/>
          </a:prstGeom>
          <a:noFill/>
          <a:ln>
            <a:noFill/>
          </a:ln>
        </p:spPr>
      </p:pic>
      <p:sp>
        <p:nvSpPr>
          <p:cNvPr id="130" name="Google Shape;130;p1"/>
          <p:cNvSpPr txBox="1"/>
          <p:nvPr/>
        </p:nvSpPr>
        <p:spPr>
          <a:xfrm>
            <a:off x="839788" y="3366031"/>
            <a:ext cx="7622461" cy="178599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ru-RU" sz="6000" b="1" i="0" u="none" strike="noStrike" cap="none">
                <a:solidFill>
                  <a:schemeClr val="lt1"/>
                </a:solidFill>
                <a:latin typeface="Arial Black"/>
                <a:ea typeface="Arial Black"/>
                <a:cs typeface="Arial Black"/>
                <a:sym typeface="Arial Black"/>
              </a:rPr>
              <a:t>Сберегай </a:t>
            </a:r>
            <a:br>
              <a:rPr lang="ru-RU" sz="6000" b="1" i="0" u="none" strike="noStrike" cap="none">
                <a:solidFill>
                  <a:schemeClr val="lt1"/>
                </a:solidFill>
                <a:latin typeface="Arial Black"/>
                <a:ea typeface="Arial Black"/>
                <a:cs typeface="Arial Black"/>
                <a:sym typeface="Arial Black"/>
              </a:rPr>
            </a:br>
            <a:r>
              <a:rPr lang="ru-RU" sz="6000" b="1" i="0" u="none" strike="noStrike" cap="none">
                <a:solidFill>
                  <a:schemeClr val="lt1"/>
                </a:solidFill>
                <a:latin typeface="Arial Black"/>
                <a:ea typeface="Arial Black"/>
                <a:cs typeface="Arial Black"/>
                <a:sym typeface="Arial Black"/>
              </a:rPr>
              <a:t>и приумножай</a:t>
            </a:r>
            <a:endParaRPr/>
          </a:p>
        </p:txBody>
      </p:sp>
      <p:sp>
        <p:nvSpPr>
          <p:cNvPr id="131" name="Google Shape;131;p1"/>
          <p:cNvSpPr txBox="1"/>
          <p:nvPr/>
        </p:nvSpPr>
        <p:spPr>
          <a:xfrm>
            <a:off x="3149402" y="260424"/>
            <a:ext cx="4530923" cy="570693"/>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E51F59"/>
                </a:solidFill>
                <a:latin typeface="Arial"/>
                <a:ea typeface="Arial"/>
                <a:cs typeface="Arial"/>
                <a:sym typeface="Arial"/>
              </a:rPr>
              <a:t>Четвертый этап </a:t>
            </a:r>
            <a:r>
              <a:rPr lang="ru-RU" sz="1400" b="0" i="0" u="none" strike="noStrike" cap="none">
                <a:solidFill>
                  <a:schemeClr val="lt1"/>
                </a:solidFill>
                <a:latin typeface="Arial"/>
                <a:ea typeface="Arial"/>
                <a:cs typeface="Arial"/>
                <a:sym typeface="Arial"/>
              </a:rPr>
              <a:t>Всероссийской просветительской Эстафеты «Мои финансы»</a:t>
            </a:r>
            <a:endParaRPr sz="1400" b="0" i="0" u="none" strike="noStrike" cap="none">
              <a:solidFill>
                <a:schemeClr val="lt1"/>
              </a:solidFill>
              <a:latin typeface="Arial"/>
              <a:ea typeface="Arial"/>
              <a:cs typeface="Arial"/>
              <a:sym typeface="Arial"/>
            </a:endParaRPr>
          </a:p>
        </p:txBody>
      </p:sp>
      <p:pic>
        <p:nvPicPr>
          <p:cNvPr id="132" name="Google Shape;132;p1"/>
          <p:cNvPicPr preferRelativeResize="0"/>
          <p:nvPr/>
        </p:nvPicPr>
        <p:blipFill rotWithShape="1">
          <a:blip r:embed="rId5">
            <a:alphaModFix/>
          </a:blip>
          <a:srcRect/>
          <a:stretch/>
        </p:blipFill>
        <p:spPr>
          <a:xfrm>
            <a:off x="-1" y="6754761"/>
            <a:ext cx="12192001" cy="155089"/>
          </a:xfrm>
          <a:prstGeom prst="rect">
            <a:avLst/>
          </a:prstGeom>
          <a:noFill/>
          <a:ln>
            <a:noFill/>
          </a:ln>
        </p:spPr>
      </p:pic>
      <p:sp>
        <p:nvSpPr>
          <p:cNvPr id="133" name="Google Shape;133;p1"/>
          <p:cNvSpPr/>
          <p:nvPr/>
        </p:nvSpPr>
        <p:spPr>
          <a:xfrm>
            <a:off x="8679976" y="0"/>
            <a:ext cx="3512024" cy="8871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34" name="Google Shape;134;p1"/>
          <p:cNvGrpSpPr/>
          <p:nvPr/>
        </p:nvGrpSpPr>
        <p:grpSpPr>
          <a:xfrm>
            <a:off x="8979673" y="226337"/>
            <a:ext cx="2888302" cy="543684"/>
            <a:chOff x="9318879" y="226337"/>
            <a:chExt cx="2549096" cy="479833"/>
          </a:xfrm>
        </p:grpSpPr>
        <p:pic>
          <p:nvPicPr>
            <p:cNvPr id="135" name="Google Shape;135;p1"/>
            <p:cNvPicPr preferRelativeResize="0"/>
            <p:nvPr/>
          </p:nvPicPr>
          <p:blipFill rotWithShape="1">
            <a:blip r:embed="rId6">
              <a:alphaModFix/>
            </a:blip>
            <a:srcRect/>
            <a:stretch/>
          </p:blipFill>
          <p:spPr>
            <a:xfrm>
              <a:off x="9318879" y="226337"/>
              <a:ext cx="1131034" cy="479833"/>
            </a:xfrm>
            <a:prstGeom prst="rect">
              <a:avLst/>
            </a:prstGeom>
            <a:noFill/>
            <a:ln>
              <a:noFill/>
            </a:ln>
          </p:spPr>
        </p:pic>
        <p:pic>
          <p:nvPicPr>
            <p:cNvPr id="136" name="Google Shape;136;p1"/>
            <p:cNvPicPr preferRelativeResize="0"/>
            <p:nvPr/>
          </p:nvPicPr>
          <p:blipFill rotWithShape="1">
            <a:blip r:embed="rId7">
              <a:alphaModFix/>
            </a:blip>
            <a:srcRect/>
            <a:stretch/>
          </p:blipFill>
          <p:spPr>
            <a:xfrm>
              <a:off x="10964862" y="373528"/>
              <a:ext cx="903113" cy="226936"/>
            </a:xfrm>
            <a:prstGeom prst="rect">
              <a:avLst/>
            </a:prstGeom>
            <a:noFill/>
            <a:ln>
              <a:noFill/>
            </a:ln>
          </p:spPr>
        </p:pic>
      </p:grpSp>
      <p:pic>
        <p:nvPicPr>
          <p:cNvPr id="137" name="Google Shape;137;p1"/>
          <p:cNvPicPr preferRelativeResize="0"/>
          <p:nvPr/>
        </p:nvPicPr>
        <p:blipFill rotWithShape="1">
          <a:blip r:embed="rId8">
            <a:alphaModFix/>
          </a:blip>
          <a:srcRect/>
          <a:stretch/>
        </p:blipFill>
        <p:spPr>
          <a:xfrm>
            <a:off x="5533006" y="1591523"/>
            <a:ext cx="2394462" cy="2405810"/>
          </a:xfrm>
          <a:prstGeom prst="rect">
            <a:avLst/>
          </a:prstGeom>
          <a:noFill/>
          <a:ln>
            <a:noFill/>
          </a:ln>
        </p:spPr>
      </p:pic>
      <p:pic>
        <p:nvPicPr>
          <p:cNvPr id="138" name="Google Shape;138;p1"/>
          <p:cNvPicPr preferRelativeResize="0"/>
          <p:nvPr/>
        </p:nvPicPr>
        <p:blipFill rotWithShape="1">
          <a:blip r:embed="rId9">
            <a:alphaModFix/>
          </a:blip>
          <a:srcRect/>
          <a:stretch/>
        </p:blipFill>
        <p:spPr>
          <a:xfrm>
            <a:off x="3751418" y="1113441"/>
            <a:ext cx="2743200" cy="1397000"/>
          </a:xfrm>
          <a:prstGeom prst="rect">
            <a:avLst/>
          </a:prstGeom>
          <a:noFill/>
          <a:ln>
            <a:noFill/>
          </a:ln>
        </p:spPr>
      </p:pic>
      <p:pic>
        <p:nvPicPr>
          <p:cNvPr id="139" name="Google Shape;139;p1"/>
          <p:cNvPicPr preferRelativeResize="0"/>
          <p:nvPr/>
        </p:nvPicPr>
        <p:blipFill rotWithShape="1">
          <a:blip r:embed="rId10">
            <a:alphaModFix/>
          </a:blip>
          <a:srcRect/>
          <a:stretch/>
        </p:blipFill>
        <p:spPr>
          <a:xfrm>
            <a:off x="4766256" y="1940369"/>
            <a:ext cx="582264" cy="582264"/>
          </a:xfrm>
          <a:prstGeom prst="rect">
            <a:avLst/>
          </a:prstGeom>
          <a:noFill/>
          <a:ln>
            <a:noFill/>
          </a:ln>
        </p:spPr>
      </p:pic>
      <p:pic>
        <p:nvPicPr>
          <p:cNvPr id="140" name="Google Shape;140;p1"/>
          <p:cNvPicPr preferRelativeResize="0"/>
          <p:nvPr/>
        </p:nvPicPr>
        <p:blipFill rotWithShape="1">
          <a:blip r:embed="rId11">
            <a:alphaModFix/>
          </a:blip>
          <a:srcRect/>
          <a:stretch/>
        </p:blipFill>
        <p:spPr>
          <a:xfrm>
            <a:off x="8784741" y="1913781"/>
            <a:ext cx="592546" cy="592546"/>
          </a:xfrm>
          <a:prstGeom prst="rect">
            <a:avLst/>
          </a:prstGeom>
          <a:noFill/>
          <a:ln>
            <a:noFill/>
          </a:ln>
        </p:spPr>
      </p:pic>
      <p:pic>
        <p:nvPicPr>
          <p:cNvPr id="141" name="Google Shape;141;p1"/>
          <p:cNvPicPr preferRelativeResize="0"/>
          <p:nvPr/>
        </p:nvPicPr>
        <p:blipFill rotWithShape="1">
          <a:blip r:embed="rId12">
            <a:alphaModFix/>
          </a:blip>
          <a:srcRect/>
          <a:stretch/>
        </p:blipFill>
        <p:spPr>
          <a:xfrm>
            <a:off x="8372836" y="2672181"/>
            <a:ext cx="343748" cy="343748"/>
          </a:xfrm>
          <a:prstGeom prst="rect">
            <a:avLst/>
          </a:prstGeom>
          <a:noFill/>
          <a:ln>
            <a:noFill/>
          </a:ln>
        </p:spPr>
      </p:pic>
      <p:grpSp>
        <p:nvGrpSpPr>
          <p:cNvPr id="142" name="Google Shape;142;p1"/>
          <p:cNvGrpSpPr/>
          <p:nvPr/>
        </p:nvGrpSpPr>
        <p:grpSpPr>
          <a:xfrm>
            <a:off x="8093242" y="5473964"/>
            <a:ext cx="3798797" cy="1003230"/>
            <a:chOff x="0" y="0"/>
            <a:chExt cx="7961408" cy="2092117"/>
          </a:xfrm>
        </p:grpSpPr>
        <p:sp>
          <p:nvSpPr>
            <p:cNvPr id="143" name="Google Shape;143;p1"/>
            <p:cNvSpPr/>
            <p:nvPr/>
          </p:nvSpPr>
          <p:spPr>
            <a:xfrm>
              <a:off x="0" y="9880"/>
              <a:ext cx="5430318" cy="2082237"/>
            </a:xfrm>
            <a:custGeom>
              <a:avLst/>
              <a:gdLst/>
              <a:ahLst/>
              <a:cxnLst/>
              <a:rect l="l" t="t" r="r" b="b"/>
              <a:pathLst>
                <a:path w="5430318" h="2082237" extrusionOk="0">
                  <a:moveTo>
                    <a:pt x="0" y="0"/>
                  </a:moveTo>
                  <a:lnTo>
                    <a:pt x="5430318" y="0"/>
                  </a:lnTo>
                  <a:lnTo>
                    <a:pt x="5430318" y="2082237"/>
                  </a:lnTo>
                  <a:lnTo>
                    <a:pt x="0" y="2082237"/>
                  </a:lnTo>
                  <a:lnTo>
                    <a:pt x="0" y="0"/>
                  </a:lnTo>
                  <a:close/>
                </a:path>
              </a:pathLst>
            </a:custGeom>
            <a:blipFill rotWithShape="1">
              <a:blip r:embed="rId13">
                <a:alphaModFix/>
              </a:blip>
              <a:stretch>
                <a:fillRect b="-542591"/>
              </a:stretch>
            </a:blipFill>
            <a:ln>
              <a:noFill/>
            </a:ln>
          </p:spPr>
        </p:sp>
        <p:sp>
          <p:nvSpPr>
            <p:cNvPr id="144" name="Google Shape;144;p1"/>
            <p:cNvSpPr/>
            <p:nvPr/>
          </p:nvSpPr>
          <p:spPr>
            <a:xfrm>
              <a:off x="5679707" y="0"/>
              <a:ext cx="2281701" cy="2092117"/>
            </a:xfrm>
            <a:custGeom>
              <a:avLst/>
              <a:gdLst/>
              <a:ahLst/>
              <a:cxnLst/>
              <a:rect l="l" t="t" r="r" b="b"/>
              <a:pathLst>
                <a:path w="2281701" h="2092117" extrusionOk="0">
                  <a:moveTo>
                    <a:pt x="0" y="0"/>
                  </a:moveTo>
                  <a:lnTo>
                    <a:pt x="2281701" y="0"/>
                  </a:lnTo>
                  <a:lnTo>
                    <a:pt x="2281701" y="2092117"/>
                  </a:lnTo>
                  <a:lnTo>
                    <a:pt x="0" y="2092117"/>
                  </a:lnTo>
                  <a:lnTo>
                    <a:pt x="0" y="0"/>
                  </a:lnTo>
                  <a:close/>
                </a:path>
              </a:pathLst>
            </a:custGeom>
            <a:blipFill rotWithShape="1">
              <a:blip r:embed="rId14">
                <a:alphaModFix/>
              </a:blip>
              <a:stretch>
                <a:fillRect l="-16763"/>
              </a:stretch>
            </a:blipFill>
            <a:ln>
              <a:noFill/>
            </a:ln>
          </p:spPr>
        </p:sp>
      </p:grpSp>
      <p:pic>
        <p:nvPicPr>
          <p:cNvPr id="145" name="Google Shape;145;p1"/>
          <p:cNvPicPr preferRelativeResize="0"/>
          <p:nvPr/>
        </p:nvPicPr>
        <p:blipFill rotWithShape="1">
          <a:blip r:embed="rId15">
            <a:alphaModFix/>
          </a:blip>
          <a:srcRect/>
          <a:stretch/>
        </p:blipFill>
        <p:spPr>
          <a:xfrm>
            <a:off x="0" y="-11430"/>
            <a:ext cx="2876504" cy="25340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1"/>
          <p:cNvPicPr preferRelativeResize="0"/>
          <p:nvPr/>
        </p:nvPicPr>
        <p:blipFill rotWithShape="1">
          <a:blip r:embed="rId3">
            <a:alphaModFix/>
          </a:blip>
          <a:srcRect/>
          <a:stretch/>
        </p:blipFill>
        <p:spPr>
          <a:xfrm rot="-2510532" flipH="1">
            <a:off x="774034" y="1955621"/>
            <a:ext cx="3118146" cy="2851335"/>
          </a:xfrm>
          <a:prstGeom prst="rect">
            <a:avLst/>
          </a:prstGeom>
          <a:noFill/>
          <a:ln>
            <a:noFill/>
          </a:ln>
        </p:spPr>
      </p:pic>
      <p:sp>
        <p:nvSpPr>
          <p:cNvPr id="289" name="Google Shape;289;p11"/>
          <p:cNvSpPr txBox="1">
            <a:spLocks noGrp="1"/>
          </p:cNvSpPr>
          <p:nvPr>
            <p:ph type="title"/>
          </p:nvPr>
        </p:nvSpPr>
        <p:spPr>
          <a:xfrm>
            <a:off x="839786" y="681036"/>
            <a:ext cx="7211683"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ru-RU" sz="3600" b="1">
                <a:solidFill>
                  <a:srgbClr val="004F9E"/>
                </a:solidFill>
                <a:latin typeface="Arial Black"/>
                <a:ea typeface="Arial Black"/>
                <a:cs typeface="Arial Black"/>
                <a:sym typeface="Arial Black"/>
              </a:rPr>
              <a:t>Виды депозитов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выгодоприобретателю</a:t>
            </a:r>
            <a:endParaRPr sz="1100" b="1">
              <a:solidFill>
                <a:srgbClr val="004F9E"/>
              </a:solidFill>
              <a:latin typeface="Arial Black"/>
              <a:ea typeface="Arial Black"/>
              <a:cs typeface="Arial Black"/>
              <a:sym typeface="Arial Black"/>
            </a:endParaRPr>
          </a:p>
        </p:txBody>
      </p:sp>
      <p:sp>
        <p:nvSpPr>
          <p:cNvPr id="290" name="Google Shape;290;p11"/>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10</a:t>
            </a:r>
            <a:endParaRPr sz="1400" b="1" i="0" u="none" strike="noStrike" cap="none">
              <a:solidFill>
                <a:schemeClr val="dk2"/>
              </a:solidFill>
              <a:latin typeface="Arial"/>
              <a:ea typeface="Arial"/>
              <a:cs typeface="Arial"/>
              <a:sym typeface="Arial"/>
            </a:endParaRPr>
          </a:p>
        </p:txBody>
      </p:sp>
      <p:pic>
        <p:nvPicPr>
          <p:cNvPr id="291" name="Google Shape;291;p11"/>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92" name="Google Shape;292;p11"/>
          <p:cNvSpPr txBox="1"/>
          <p:nvPr/>
        </p:nvSpPr>
        <p:spPr>
          <a:xfrm>
            <a:off x="4333873" y="2126123"/>
            <a:ext cx="690403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2D33"/>
              </a:buClr>
              <a:buSzPts val="2400"/>
              <a:buFont typeface="Arial"/>
              <a:buNone/>
            </a:pPr>
            <a:r>
              <a:rPr lang="ru-RU" sz="2000" b="1" i="0" u="none" strike="noStrike" cap="none">
                <a:solidFill>
                  <a:schemeClr val="dk1"/>
                </a:solidFill>
                <a:latin typeface="Arial"/>
                <a:ea typeface="Arial"/>
                <a:cs typeface="Arial"/>
                <a:sym typeface="Arial"/>
              </a:rPr>
              <a:t>Депозит в банке можно открыть только на свое имя или это можно сделать также на третье лицо?</a:t>
            </a:r>
            <a:endParaRPr sz="2000" b="1" i="0" u="none" strike="noStrike" cap="none">
              <a:solidFill>
                <a:schemeClr val="dk1"/>
              </a:solidFill>
              <a:latin typeface="Arial"/>
              <a:ea typeface="Arial"/>
              <a:cs typeface="Arial"/>
              <a:sym typeface="Arial"/>
            </a:endParaRPr>
          </a:p>
        </p:txBody>
      </p:sp>
      <p:sp>
        <p:nvSpPr>
          <p:cNvPr id="293" name="Google Shape;293;p11"/>
          <p:cNvSpPr txBox="1"/>
          <p:nvPr/>
        </p:nvSpPr>
        <p:spPr>
          <a:xfrm>
            <a:off x="4333873" y="3015510"/>
            <a:ext cx="7018339" cy="2898229"/>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E51F59"/>
              </a:buClr>
              <a:buSzPts val="2000"/>
              <a:buFont typeface="Courier New"/>
              <a:buChar char="o"/>
            </a:pPr>
            <a:r>
              <a:rPr lang="ru-RU" sz="2000" b="0" i="0" u="none" strike="noStrike" cap="none">
                <a:solidFill>
                  <a:srgbClr val="E51F59"/>
                </a:solidFill>
                <a:latin typeface="Arial"/>
                <a:ea typeface="Arial"/>
                <a:cs typeface="Arial"/>
                <a:sym typeface="Arial"/>
              </a:rPr>
              <a:t>При заключении договора с банком на свое имя родитель указывает </a:t>
            </a:r>
            <a:r>
              <a:rPr lang="ru-RU" sz="2000" b="0" i="0" u="none" strike="noStrike" cap="none">
                <a:solidFill>
                  <a:srgbClr val="2B2D33"/>
                </a:solidFill>
                <a:latin typeface="Arial"/>
                <a:ea typeface="Arial"/>
                <a:cs typeface="Arial"/>
                <a:sym typeface="Arial"/>
              </a:rPr>
              <a:t>выгодоприобретателем ребенка и при этом может управлять депозитом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пополнять или даже отозвать его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до тех пор, пока ребенок не заявит на него свои права, но не ранее достижения им 14 лет</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E51F59"/>
              </a:buClr>
              <a:buSzPts val="2000"/>
              <a:buFont typeface="Courier New"/>
              <a:buChar char="o"/>
            </a:pPr>
            <a:r>
              <a:rPr lang="ru-RU" sz="2000" b="0" i="0" u="none" strike="noStrike" cap="none">
                <a:solidFill>
                  <a:srgbClr val="E51F59"/>
                </a:solidFill>
                <a:latin typeface="Arial"/>
                <a:ea typeface="Arial"/>
                <a:cs typeface="Arial"/>
                <a:sym typeface="Arial"/>
              </a:rPr>
              <a:t>Если депозит открыт на имя ребенка</a:t>
            </a:r>
            <a:r>
              <a:rPr lang="ru-RU" sz="2000" b="0" i="0" u="none" strike="noStrike" cap="none">
                <a:solidFill>
                  <a:srgbClr val="2B2D33"/>
                </a:solidFill>
                <a:latin typeface="Arial"/>
                <a:ea typeface="Arial"/>
                <a:cs typeface="Arial"/>
                <a:sym typeface="Arial"/>
              </a:rPr>
              <a:t>, распоряжаться средствами на счете может только он: с 14 лет </a:t>
            </a:r>
            <a:r>
              <a:rPr lang="ru-RU" sz="2000" b="0" i="0" u="none" strike="noStrike" cap="none">
                <a:solidFill>
                  <a:schemeClr val="dk1"/>
                </a:solidFill>
                <a:latin typeface="Arial"/>
                <a:ea typeface="Arial"/>
                <a:cs typeface="Arial"/>
                <a:sym typeface="Arial"/>
              </a:rPr>
              <a:t>— </a:t>
            </a:r>
            <a:r>
              <a:rPr lang="ru-RU" sz="2000" b="0" i="0" u="none" strike="noStrike" cap="none">
                <a:solidFill>
                  <a:srgbClr val="2B2D33"/>
                </a:solidFill>
                <a:latin typeface="Arial"/>
                <a:ea typeface="Arial"/>
                <a:cs typeface="Arial"/>
                <a:sym typeface="Arial"/>
              </a:rPr>
              <a:t>с ограничениями и с 18 лет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свободно</a:t>
            </a:r>
            <a:endParaRPr sz="2000" b="0" i="0" u="none" strike="noStrike" cap="none">
              <a:solidFill>
                <a:schemeClr val="dk1"/>
              </a:solidFill>
              <a:latin typeface="Arial"/>
              <a:ea typeface="Arial"/>
              <a:cs typeface="Arial"/>
              <a:sym typeface="Arial"/>
            </a:endParaRPr>
          </a:p>
        </p:txBody>
      </p:sp>
      <p:pic>
        <p:nvPicPr>
          <p:cNvPr id="294" name="Google Shape;294;p11"/>
          <p:cNvPicPr preferRelativeResize="0"/>
          <p:nvPr/>
        </p:nvPicPr>
        <p:blipFill rotWithShape="1">
          <a:blip r:embed="rId5">
            <a:alphaModFix/>
          </a:blip>
          <a:srcRect/>
          <a:stretch/>
        </p:blipFill>
        <p:spPr>
          <a:xfrm>
            <a:off x="1530431" y="2960656"/>
            <a:ext cx="1676257" cy="1027778"/>
          </a:xfrm>
          <a:prstGeom prst="rect">
            <a:avLst/>
          </a:prstGeom>
          <a:noFill/>
          <a:ln>
            <a:noFill/>
          </a:ln>
        </p:spPr>
      </p:pic>
      <p:pic>
        <p:nvPicPr>
          <p:cNvPr id="295" name="Google Shape;295;p11"/>
          <p:cNvPicPr preferRelativeResize="0"/>
          <p:nvPr/>
        </p:nvPicPr>
        <p:blipFill rotWithShape="1">
          <a:blip r:embed="rId6">
            <a:alphaModFix/>
          </a:blip>
          <a:srcRect/>
          <a:stretch/>
        </p:blipFill>
        <p:spPr>
          <a:xfrm>
            <a:off x="2653532" y="4302125"/>
            <a:ext cx="878587" cy="833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2"/>
          <p:cNvPicPr preferRelativeResize="0"/>
          <p:nvPr/>
        </p:nvPicPr>
        <p:blipFill rotWithShape="1">
          <a:blip r:embed="rId3">
            <a:alphaModFix/>
          </a:blip>
          <a:srcRect/>
          <a:stretch/>
        </p:blipFill>
        <p:spPr>
          <a:xfrm>
            <a:off x="6959600" y="2941728"/>
            <a:ext cx="3302000" cy="2222500"/>
          </a:xfrm>
          <a:prstGeom prst="rect">
            <a:avLst/>
          </a:prstGeom>
          <a:noFill/>
          <a:ln>
            <a:noFill/>
          </a:ln>
        </p:spPr>
      </p:pic>
      <p:sp>
        <p:nvSpPr>
          <p:cNvPr id="302" name="Google Shape;302;p12"/>
          <p:cNvSpPr txBox="1">
            <a:spLocks noGrp="1"/>
          </p:cNvSpPr>
          <p:nvPr>
            <p:ph type="title"/>
          </p:nvPr>
        </p:nvSpPr>
        <p:spPr>
          <a:xfrm>
            <a:off x="839786" y="681036"/>
            <a:ext cx="5572889"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открыть депозит в банке?</a:t>
            </a:r>
            <a:endParaRPr sz="1100" b="1">
              <a:solidFill>
                <a:srgbClr val="004F9E"/>
              </a:solidFill>
              <a:latin typeface="Arial Black"/>
              <a:ea typeface="Arial Black"/>
              <a:cs typeface="Arial Black"/>
              <a:sym typeface="Arial Black"/>
            </a:endParaRPr>
          </a:p>
        </p:txBody>
      </p:sp>
      <p:sp>
        <p:nvSpPr>
          <p:cNvPr id="303" name="Google Shape;303;p1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11</a:t>
            </a:r>
            <a:endParaRPr sz="1400" b="1" i="0" u="none" strike="noStrike" cap="none">
              <a:solidFill>
                <a:schemeClr val="dk2"/>
              </a:solidFill>
              <a:latin typeface="Arial"/>
              <a:ea typeface="Arial"/>
              <a:cs typeface="Arial"/>
              <a:sym typeface="Arial"/>
            </a:endParaRPr>
          </a:p>
        </p:txBody>
      </p:sp>
      <p:pic>
        <p:nvPicPr>
          <p:cNvPr id="304" name="Google Shape;304;p12"/>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05" name="Google Shape;305;p12"/>
          <p:cNvSpPr txBox="1"/>
          <p:nvPr/>
        </p:nvSpPr>
        <p:spPr>
          <a:xfrm>
            <a:off x="839788" y="1996293"/>
            <a:ext cx="1067760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Открыть депозит в банке может любой гражданин РФ с 14-летнего возраста.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Для этого нужен паспорт и средства, которые вы готовы положить на вклад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или перевести в другие активы.</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sp>
        <p:nvSpPr>
          <p:cNvPr id="306" name="Google Shape;306;p12"/>
          <p:cNvSpPr txBox="1"/>
          <p:nvPr/>
        </p:nvSpPr>
        <p:spPr>
          <a:xfrm>
            <a:off x="839788" y="3283846"/>
            <a:ext cx="5375277" cy="148758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2000" b="1" i="0" u="none" strike="noStrike" cap="none">
                <a:solidFill>
                  <a:schemeClr val="dk1"/>
                </a:solidFill>
                <a:latin typeface="Arial"/>
                <a:ea typeface="Arial"/>
                <a:cs typeface="Arial"/>
                <a:sym typeface="Arial"/>
              </a:rPr>
              <a:t>Для открытия депозита нужно</a:t>
            </a:r>
            <a:endParaRPr sz="2000" b="1"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Выбрать тип и условия вклада</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Подписать договор банковского вклада</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Перечислить деньги на счет</a:t>
            </a:r>
            <a:endParaRPr sz="2000" b="0" i="0" u="none" strike="noStrike" cap="none">
              <a:solidFill>
                <a:schemeClr val="dk1"/>
              </a:solidFill>
              <a:latin typeface="Arial"/>
              <a:ea typeface="Arial"/>
              <a:cs typeface="Arial"/>
              <a:sym typeface="Arial"/>
            </a:endParaRPr>
          </a:p>
        </p:txBody>
      </p:sp>
      <p:sp>
        <p:nvSpPr>
          <p:cNvPr id="307" name="Google Shape;307;p12"/>
          <p:cNvSpPr txBox="1"/>
          <p:nvPr/>
        </p:nvSpPr>
        <p:spPr>
          <a:xfrm>
            <a:off x="3178109" y="5449287"/>
            <a:ext cx="8339282" cy="6093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ru-RU" sz="2000" b="0" i="1" u="none" strike="noStrike" cap="none">
                <a:solidFill>
                  <a:srgbClr val="2B2D33"/>
                </a:solidFill>
                <a:latin typeface="Arial"/>
                <a:ea typeface="Arial"/>
                <a:cs typeface="Arial"/>
                <a:sym typeface="Arial"/>
              </a:rPr>
              <a:t>В дальнейшем пополнение возможно любыми способами </a:t>
            </a:r>
            <a:r>
              <a:rPr lang="ru-RU" sz="2400" b="0" i="1" u="none" strike="noStrike" cap="none">
                <a:solidFill>
                  <a:schemeClr val="dk1"/>
                </a:solidFill>
                <a:latin typeface="Arial"/>
                <a:ea typeface="Arial"/>
                <a:cs typeface="Arial"/>
                <a:sym typeface="Arial"/>
              </a:rPr>
              <a:t>—</a:t>
            </a:r>
            <a:r>
              <a:rPr lang="ru-RU" sz="2000" b="0" i="1" u="none" strike="noStrike" cap="none">
                <a:solidFill>
                  <a:srgbClr val="2B2D33"/>
                </a:solidFill>
                <a:latin typeface="Arial"/>
                <a:ea typeface="Arial"/>
                <a:cs typeface="Arial"/>
                <a:sym typeface="Arial"/>
              </a:rPr>
              <a:t> </a:t>
            </a:r>
            <a:br>
              <a:rPr lang="ru-RU" sz="2000" b="0" i="1" u="none" strike="noStrike" cap="none">
                <a:solidFill>
                  <a:srgbClr val="2B2D33"/>
                </a:solidFill>
                <a:latin typeface="Arial"/>
                <a:ea typeface="Arial"/>
                <a:cs typeface="Arial"/>
                <a:sym typeface="Arial"/>
              </a:rPr>
            </a:br>
            <a:r>
              <a:rPr lang="ru-RU" sz="2000" b="0" i="1" u="none" strike="noStrike" cap="none">
                <a:solidFill>
                  <a:srgbClr val="2B2D33"/>
                </a:solidFill>
                <a:latin typeface="Arial"/>
                <a:ea typeface="Arial"/>
                <a:cs typeface="Arial"/>
                <a:sym typeface="Arial"/>
              </a:rPr>
              <a:t>через банкомат, кассу, с карты других банков, переводом на счет.</a:t>
            </a:r>
            <a:endParaRPr sz="2000" b="0" i="1" u="none" strike="noStrike" cap="none">
              <a:solidFill>
                <a:schemeClr val="dk1"/>
              </a:solidFill>
              <a:latin typeface="Arial"/>
              <a:ea typeface="Arial"/>
              <a:cs typeface="Arial"/>
              <a:sym typeface="Arial"/>
            </a:endParaRPr>
          </a:p>
        </p:txBody>
      </p:sp>
      <p:sp>
        <p:nvSpPr>
          <p:cNvPr id="308" name="Google Shape;308;p12"/>
          <p:cNvSpPr/>
          <p:nvPr/>
        </p:nvSpPr>
        <p:spPr>
          <a:xfrm>
            <a:off x="2960351" y="5500503"/>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9" name="Google Shape;309;p12"/>
          <p:cNvPicPr preferRelativeResize="0"/>
          <p:nvPr/>
        </p:nvPicPr>
        <p:blipFill rotWithShape="1">
          <a:blip r:embed="rId5">
            <a:alphaModFix/>
          </a:blip>
          <a:srcRect/>
          <a:stretch/>
        </p:blipFill>
        <p:spPr>
          <a:xfrm rot="779021">
            <a:off x="8055780" y="3585241"/>
            <a:ext cx="1529298" cy="1216976"/>
          </a:xfrm>
          <a:prstGeom prst="rect">
            <a:avLst/>
          </a:prstGeom>
          <a:noFill/>
          <a:ln>
            <a:noFill/>
          </a:ln>
        </p:spPr>
      </p:pic>
      <p:pic>
        <p:nvPicPr>
          <p:cNvPr id="310" name="Google Shape;310;p12"/>
          <p:cNvPicPr preferRelativeResize="0"/>
          <p:nvPr/>
        </p:nvPicPr>
        <p:blipFill rotWithShape="1">
          <a:blip r:embed="rId5">
            <a:alphaModFix/>
          </a:blip>
          <a:srcRect/>
          <a:stretch/>
        </p:blipFill>
        <p:spPr>
          <a:xfrm>
            <a:off x="7523164" y="3321791"/>
            <a:ext cx="1529298" cy="1216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3"/>
          <p:cNvPicPr preferRelativeResize="0"/>
          <p:nvPr/>
        </p:nvPicPr>
        <p:blipFill rotWithShape="1">
          <a:blip r:embed="rId3">
            <a:alphaModFix/>
          </a:blip>
          <a:srcRect/>
          <a:stretch/>
        </p:blipFill>
        <p:spPr>
          <a:xfrm>
            <a:off x="12590560" y="2972887"/>
            <a:ext cx="1986164" cy="1496965"/>
          </a:xfrm>
          <a:prstGeom prst="rect">
            <a:avLst/>
          </a:prstGeom>
          <a:noFill/>
          <a:ln>
            <a:noFill/>
          </a:ln>
        </p:spPr>
      </p:pic>
      <p:sp>
        <p:nvSpPr>
          <p:cNvPr id="317" name="Google Shape;317;p13"/>
          <p:cNvSpPr txBox="1">
            <a:spLocks noGrp="1"/>
          </p:cNvSpPr>
          <p:nvPr>
            <p:ph type="title"/>
          </p:nvPr>
        </p:nvSpPr>
        <p:spPr>
          <a:xfrm>
            <a:off x="839786" y="681036"/>
            <a:ext cx="7341046" cy="140517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нужно знать владельцам банковских депозитов? </a:t>
            </a:r>
            <a:endParaRPr sz="1100" b="1">
              <a:solidFill>
                <a:srgbClr val="004F9E"/>
              </a:solidFill>
              <a:latin typeface="Arial Black"/>
              <a:ea typeface="Arial Black"/>
              <a:cs typeface="Arial Black"/>
              <a:sym typeface="Arial Black"/>
            </a:endParaRPr>
          </a:p>
        </p:txBody>
      </p:sp>
      <p:sp>
        <p:nvSpPr>
          <p:cNvPr id="318" name="Google Shape;318;p1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12</a:t>
            </a:r>
            <a:endParaRPr sz="1400" b="1" i="0" u="none" strike="noStrike" cap="none">
              <a:solidFill>
                <a:schemeClr val="dk2"/>
              </a:solidFill>
              <a:latin typeface="Arial"/>
              <a:ea typeface="Arial"/>
              <a:cs typeface="Arial"/>
              <a:sym typeface="Arial"/>
            </a:endParaRPr>
          </a:p>
        </p:txBody>
      </p:sp>
      <p:pic>
        <p:nvPicPr>
          <p:cNvPr id="319" name="Google Shape;319;p13"/>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20" name="Google Shape;320;p13"/>
          <p:cNvSpPr txBox="1"/>
          <p:nvPr/>
        </p:nvSpPr>
        <p:spPr>
          <a:xfrm>
            <a:off x="839786" y="2972887"/>
            <a:ext cx="5389564" cy="173893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Государство не регламентирует размер и количество депозитов у физического лица</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Страхование вкладов действует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для сумм до 1,4 млн рублей.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Исключение — деньги на счетах эскроу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(для расчетов за недвижимость до 10 млн руб.</a:t>
            </a:r>
            <a:endParaRPr sz="1800" b="0" i="0" u="none" strike="noStrike" cap="none">
              <a:solidFill>
                <a:schemeClr val="dk1"/>
              </a:solidFill>
              <a:latin typeface="Arial"/>
              <a:ea typeface="Arial"/>
              <a:cs typeface="Arial"/>
              <a:sym typeface="Arial"/>
            </a:endParaRPr>
          </a:p>
        </p:txBody>
      </p:sp>
      <p:sp>
        <p:nvSpPr>
          <p:cNvPr id="321" name="Google Shape;321;p13"/>
          <p:cNvSpPr txBox="1"/>
          <p:nvPr/>
        </p:nvSpPr>
        <p:spPr>
          <a:xfrm>
            <a:off x="839786" y="2404713"/>
            <a:ext cx="5256214"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Arial Black"/>
              <a:buNone/>
            </a:pPr>
            <a:r>
              <a:rPr lang="ru-RU" sz="2600" b="1" i="0" u="none" strike="noStrike" cap="none">
                <a:solidFill>
                  <a:srgbClr val="E51F59"/>
                </a:solidFill>
                <a:latin typeface="Arial"/>
                <a:ea typeface="Arial"/>
                <a:cs typeface="Arial"/>
                <a:sym typeface="Arial"/>
              </a:rPr>
              <a:t>Страхование вкладов</a:t>
            </a:r>
            <a:endParaRPr sz="2600" b="0" i="0" u="none" strike="noStrike" cap="none">
              <a:solidFill>
                <a:srgbClr val="E51F59"/>
              </a:solidFill>
              <a:latin typeface="Arial"/>
              <a:ea typeface="Arial"/>
              <a:cs typeface="Arial"/>
              <a:sym typeface="Arial"/>
            </a:endParaRPr>
          </a:p>
        </p:txBody>
      </p:sp>
      <p:sp>
        <p:nvSpPr>
          <p:cNvPr id="322" name="Google Shape;322;p13"/>
          <p:cNvSpPr txBox="1"/>
          <p:nvPr/>
        </p:nvSpPr>
        <p:spPr>
          <a:xfrm>
            <a:off x="6545071" y="2972887"/>
            <a:ext cx="4807141" cy="3200876"/>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Суммы вкладов в разных банках не объединяются, при возникновении страхового случая возмещение выплачивается по каждому эпизоду</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Обезличенные металлические счета не страхуются</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Не страхуются и ИИС, но если средства размещены в акциях, то право собственности на них сохраняется даже после банкротства управляющей компании или закрытия ПИФа</a:t>
            </a:r>
            <a:endParaRPr sz="1800" b="0" i="0" u="none" strike="noStrike" cap="none">
              <a:solidFill>
                <a:schemeClr val="dk1"/>
              </a:solidFill>
              <a:latin typeface="Arial"/>
              <a:ea typeface="Arial"/>
              <a:cs typeface="Arial"/>
              <a:sym typeface="Arial"/>
            </a:endParaRPr>
          </a:p>
        </p:txBody>
      </p:sp>
      <p:pic>
        <p:nvPicPr>
          <p:cNvPr id="323" name="Google Shape;323;p13"/>
          <p:cNvPicPr preferRelativeResize="0"/>
          <p:nvPr/>
        </p:nvPicPr>
        <p:blipFill rotWithShape="1">
          <a:blip r:embed="rId5">
            <a:alphaModFix/>
          </a:blip>
          <a:srcRect/>
          <a:stretch/>
        </p:blipFill>
        <p:spPr>
          <a:xfrm>
            <a:off x="13210033" y="3103444"/>
            <a:ext cx="903303" cy="9977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нужно знать владельцам банковских депозитов? </a:t>
            </a:r>
            <a:endParaRPr sz="1100" b="1">
              <a:solidFill>
                <a:srgbClr val="004F9E"/>
              </a:solidFill>
              <a:latin typeface="Arial Black"/>
              <a:ea typeface="Arial Black"/>
              <a:cs typeface="Arial Black"/>
              <a:sym typeface="Arial Black"/>
            </a:endParaRPr>
          </a:p>
        </p:txBody>
      </p:sp>
      <p:sp>
        <p:nvSpPr>
          <p:cNvPr id="330" name="Google Shape;330;p1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13</a:t>
            </a:r>
            <a:endParaRPr sz="1400" b="1" i="0" u="none" strike="noStrike" cap="none">
              <a:solidFill>
                <a:schemeClr val="dk2"/>
              </a:solidFill>
              <a:latin typeface="Arial"/>
              <a:ea typeface="Arial"/>
              <a:cs typeface="Arial"/>
              <a:sym typeface="Arial"/>
            </a:endParaRPr>
          </a:p>
        </p:txBody>
      </p:sp>
      <p:pic>
        <p:nvPicPr>
          <p:cNvPr id="331" name="Google Shape;331;p14"/>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332" name="Google Shape;332;p14"/>
          <p:cNvSpPr txBox="1"/>
          <p:nvPr/>
        </p:nvSpPr>
        <p:spPr>
          <a:xfrm>
            <a:off x="839786" y="2919623"/>
            <a:ext cx="10512426"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Налог на вклады взимается с 1 января 2021 года. Им облагается прибыль от размещения средств на денежных депозитах, превышающая необлагаемый процентный доход. </a:t>
            </a:r>
            <a:endParaRPr sz="2000" b="0" i="0" u="none" strike="noStrike" cap="none">
              <a:solidFill>
                <a:srgbClr val="000000"/>
              </a:solidFill>
              <a:latin typeface="Arial"/>
              <a:ea typeface="Arial"/>
              <a:cs typeface="Arial"/>
              <a:sym typeface="Arial"/>
            </a:endParaRPr>
          </a:p>
        </p:txBody>
      </p:sp>
      <p:sp>
        <p:nvSpPr>
          <p:cNvPr id="333" name="Google Shape;333;p14"/>
          <p:cNvSpPr txBox="1"/>
          <p:nvPr/>
        </p:nvSpPr>
        <p:spPr>
          <a:xfrm>
            <a:off x="3328739" y="4115059"/>
            <a:ext cx="8020176"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Сумма необлагаемого процентного дохода рассчитывается </a:t>
            </a:r>
            <a:br>
              <a:rPr lang="ru-RU" sz="2000" b="0" i="0" u="none" strike="noStrike" cap="none">
                <a:solidFill>
                  <a:srgbClr val="2B2D33"/>
                </a:solidFill>
                <a:latin typeface="Arial"/>
                <a:ea typeface="Arial"/>
                <a:cs typeface="Arial"/>
                <a:sym typeface="Arial"/>
              </a:rPr>
            </a:br>
            <a:r>
              <a:rPr lang="ru-RU" sz="2000" b="0" i="0" u="none" strike="noStrike" cap="none">
                <a:solidFill>
                  <a:srgbClr val="2B2D33"/>
                </a:solidFill>
                <a:latin typeface="Arial"/>
                <a:ea typeface="Arial"/>
                <a:cs typeface="Arial"/>
                <a:sym typeface="Arial"/>
              </a:rPr>
              <a:t>как максимальная ключевая ставка ЦБ РФ за тот год, когда был получен доход, умноженная на 1 млн рублей. </a:t>
            </a:r>
            <a:endParaRPr sz="2000" b="0" i="0" u="none" strike="noStrike" cap="none">
              <a:solidFill>
                <a:srgbClr val="000000"/>
              </a:solidFill>
              <a:latin typeface="Arial"/>
              <a:ea typeface="Arial"/>
              <a:cs typeface="Arial"/>
              <a:sym typeface="Arial"/>
            </a:endParaRPr>
          </a:p>
        </p:txBody>
      </p:sp>
      <p:sp>
        <p:nvSpPr>
          <p:cNvPr id="334" name="Google Shape;334;p14"/>
          <p:cNvSpPr txBox="1"/>
          <p:nvPr/>
        </p:nvSpPr>
        <p:spPr>
          <a:xfrm>
            <a:off x="3584448" y="5457553"/>
            <a:ext cx="802017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E51F59"/>
                </a:solidFill>
                <a:latin typeface="Arial"/>
                <a:ea typeface="Arial"/>
                <a:cs typeface="Arial"/>
                <a:sym typeface="Arial"/>
              </a:rPr>
              <a:t>Пример: </a:t>
            </a:r>
            <a:r>
              <a:rPr lang="ru-RU" sz="2000" b="0" i="1" u="none" strike="noStrike" cap="none">
                <a:solidFill>
                  <a:srgbClr val="2B2D33"/>
                </a:solidFill>
                <a:latin typeface="Arial"/>
                <a:ea typeface="Arial"/>
                <a:cs typeface="Arial"/>
                <a:sym typeface="Arial"/>
              </a:rPr>
              <a:t>необлагаемый доход по вкладам за 2024 год составит </a:t>
            </a:r>
            <a:br>
              <a:rPr lang="ru-RU" sz="2000" b="0" i="1" u="none" strike="noStrike" cap="none">
                <a:solidFill>
                  <a:srgbClr val="2B2D33"/>
                </a:solidFill>
                <a:latin typeface="Arial"/>
                <a:ea typeface="Arial"/>
                <a:cs typeface="Arial"/>
                <a:sym typeface="Arial"/>
              </a:rPr>
            </a:br>
            <a:r>
              <a:rPr lang="ru-RU" sz="2000" b="0" i="1" u="none" strike="noStrike" cap="none">
                <a:solidFill>
                  <a:srgbClr val="2B2D33"/>
                </a:solidFill>
                <a:latin typeface="Arial"/>
                <a:ea typeface="Arial"/>
                <a:cs typeface="Arial"/>
                <a:sym typeface="Arial"/>
              </a:rPr>
              <a:t>1 млн рублей * 21% = 210 тыс. рублей.</a:t>
            </a:r>
            <a:endParaRPr sz="2000" b="0" i="1" u="none" strike="noStrike" cap="none">
              <a:solidFill>
                <a:srgbClr val="000000"/>
              </a:solidFill>
              <a:latin typeface="Arial"/>
              <a:ea typeface="Arial"/>
              <a:cs typeface="Arial"/>
              <a:sym typeface="Arial"/>
            </a:endParaRPr>
          </a:p>
        </p:txBody>
      </p:sp>
      <p:sp>
        <p:nvSpPr>
          <p:cNvPr id="335" name="Google Shape;335;p14"/>
          <p:cNvSpPr txBox="1"/>
          <p:nvPr/>
        </p:nvSpPr>
        <p:spPr>
          <a:xfrm>
            <a:off x="839786" y="2404713"/>
            <a:ext cx="5256214"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2600"/>
              <a:buFont typeface="Calibri"/>
              <a:buNone/>
            </a:pPr>
            <a:r>
              <a:rPr lang="ru-RU" sz="2600" b="1" i="0" u="none" strike="noStrike" cap="none">
                <a:solidFill>
                  <a:schemeClr val="dk1"/>
                </a:solidFill>
                <a:latin typeface="Arial"/>
                <a:ea typeface="Arial"/>
                <a:cs typeface="Arial"/>
                <a:sym typeface="Arial"/>
              </a:rPr>
              <a:t>Налог на вклады</a:t>
            </a:r>
            <a:endParaRPr sz="2600" b="0" i="0" u="none" strike="noStrike" cap="none">
              <a:solidFill>
                <a:schemeClr val="dk1"/>
              </a:solidFill>
              <a:latin typeface="Arial"/>
              <a:ea typeface="Arial"/>
              <a:cs typeface="Arial"/>
              <a:sym typeface="Arial"/>
            </a:endParaRPr>
          </a:p>
        </p:txBody>
      </p:sp>
      <p:sp>
        <p:nvSpPr>
          <p:cNvPr id="336" name="Google Shape;336;p14"/>
          <p:cNvSpPr/>
          <p:nvPr/>
        </p:nvSpPr>
        <p:spPr>
          <a:xfrm>
            <a:off x="3328739" y="5502967"/>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15"/>
          <p:cNvPicPr preferRelativeResize="0"/>
          <p:nvPr/>
        </p:nvPicPr>
        <p:blipFill rotWithShape="1">
          <a:blip r:embed="rId3">
            <a:alphaModFix/>
          </a:blip>
          <a:srcRect/>
          <a:stretch/>
        </p:blipFill>
        <p:spPr>
          <a:xfrm rot="-5937694">
            <a:off x="851261" y="2986898"/>
            <a:ext cx="1937527" cy="2380602"/>
          </a:xfrm>
          <a:prstGeom prst="rect">
            <a:avLst/>
          </a:prstGeom>
          <a:noFill/>
          <a:ln>
            <a:noFill/>
          </a:ln>
        </p:spPr>
      </p:pic>
      <p:sp>
        <p:nvSpPr>
          <p:cNvPr id="343" name="Google Shape;343;p15"/>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начисляются проценты по вкладам?</a:t>
            </a:r>
            <a:endParaRPr sz="1100" b="1">
              <a:solidFill>
                <a:srgbClr val="004F9E"/>
              </a:solidFill>
              <a:latin typeface="Arial Black"/>
              <a:ea typeface="Arial Black"/>
              <a:cs typeface="Arial Black"/>
              <a:sym typeface="Arial Black"/>
            </a:endParaRPr>
          </a:p>
        </p:txBody>
      </p:sp>
      <p:sp>
        <p:nvSpPr>
          <p:cNvPr id="344" name="Google Shape;344;p1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14</a:t>
            </a:r>
            <a:endParaRPr sz="1400" b="1" i="0" u="none" strike="noStrike" cap="none">
              <a:solidFill>
                <a:schemeClr val="dk2"/>
              </a:solidFill>
              <a:latin typeface="Arial"/>
              <a:ea typeface="Arial"/>
              <a:cs typeface="Arial"/>
              <a:sym typeface="Arial"/>
            </a:endParaRPr>
          </a:p>
        </p:txBody>
      </p:sp>
      <p:sp>
        <p:nvSpPr>
          <p:cNvPr id="345" name="Google Shape;345;p15"/>
          <p:cNvSpPr txBox="1"/>
          <p:nvPr/>
        </p:nvSpPr>
        <p:spPr>
          <a:xfrm>
            <a:off x="839786" y="2008133"/>
            <a:ext cx="10706038"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Проценты на вложенную сумму начинают начисляться сразу после ее размещения в банке </a:t>
            </a:r>
            <a:r>
              <a:rPr lang="ru-RU" sz="2000" b="0" i="0" u="none" strike="noStrike" cap="none">
                <a:solidFill>
                  <a:schemeClr val="dk1"/>
                </a:solidFill>
                <a:latin typeface="Arial"/>
                <a:ea typeface="Arial"/>
                <a:cs typeface="Arial"/>
                <a:sym typeface="Arial"/>
              </a:rPr>
              <a:t>— </a:t>
            </a:r>
            <a:r>
              <a:rPr lang="ru-RU" sz="2000" b="0" i="0" u="none" strike="noStrike" cap="none">
                <a:solidFill>
                  <a:srgbClr val="2B2D33"/>
                </a:solidFill>
                <a:latin typeface="Arial"/>
                <a:ea typeface="Arial"/>
                <a:cs typeface="Arial"/>
                <a:sym typeface="Arial"/>
              </a:rPr>
              <a:t>на следующий день после заключения договора.</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По способу начисления процентов вклады могут быть </a:t>
            </a:r>
            <a:r>
              <a:rPr lang="ru-RU" sz="2000" b="1" i="0" u="none" strike="noStrike" cap="none">
                <a:solidFill>
                  <a:srgbClr val="E51F59"/>
                </a:solidFill>
                <a:latin typeface="Arial"/>
                <a:ea typeface="Arial"/>
                <a:cs typeface="Arial"/>
                <a:sym typeface="Arial"/>
              </a:rPr>
              <a:t>простыми</a:t>
            </a:r>
            <a:r>
              <a:rPr lang="ru-RU" sz="2000" b="0" i="0" u="none" strike="noStrike" cap="none">
                <a:solidFill>
                  <a:srgbClr val="2B2D33"/>
                </a:solidFill>
                <a:latin typeface="Arial"/>
                <a:ea typeface="Arial"/>
                <a:cs typeface="Arial"/>
                <a:sym typeface="Arial"/>
              </a:rPr>
              <a:t> или </a:t>
            </a:r>
            <a:r>
              <a:rPr lang="ru-RU" sz="2000" b="1" i="0" u="none" strike="noStrike" cap="none">
                <a:solidFill>
                  <a:srgbClr val="E51F59"/>
                </a:solidFill>
                <a:latin typeface="Arial"/>
                <a:ea typeface="Arial"/>
                <a:cs typeface="Arial"/>
                <a:sym typeface="Arial"/>
              </a:rPr>
              <a:t>с капитализацией</a:t>
            </a:r>
            <a:r>
              <a:rPr lang="ru-RU" sz="2000" b="0" i="0" u="none" strike="noStrike" cap="none">
                <a:solidFill>
                  <a:srgbClr val="2B2D33"/>
                </a:solidFill>
                <a:latin typeface="Arial"/>
                <a:ea typeface="Arial"/>
                <a:cs typeface="Arial"/>
                <a:sym typeface="Arial"/>
              </a:rPr>
              <a:t>.</a:t>
            </a:r>
            <a:endParaRPr sz="2000" b="0" i="0" u="none" strike="noStrike" cap="none">
              <a:solidFill>
                <a:schemeClr val="dk1"/>
              </a:solidFill>
              <a:latin typeface="Times New Roman"/>
              <a:ea typeface="Times New Roman"/>
              <a:cs typeface="Times New Roman"/>
              <a:sym typeface="Times New Roman"/>
            </a:endParaRPr>
          </a:p>
        </p:txBody>
      </p:sp>
      <p:sp>
        <p:nvSpPr>
          <p:cNvPr id="346" name="Google Shape;346;p15"/>
          <p:cNvSpPr txBox="1"/>
          <p:nvPr/>
        </p:nvSpPr>
        <p:spPr>
          <a:xfrm>
            <a:off x="3389376" y="3397294"/>
            <a:ext cx="7962836" cy="27494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1" u="none" strike="noStrike" cap="none">
                <a:solidFill>
                  <a:srgbClr val="E51F59"/>
                </a:solidFill>
                <a:latin typeface="Arial"/>
                <a:ea typeface="Arial"/>
                <a:cs typeface="Arial"/>
                <a:sym typeface="Arial"/>
              </a:rPr>
              <a:t>Пример: </a:t>
            </a:r>
            <a:endParaRPr sz="1800" b="0" i="1" u="none" strike="noStrike" cap="none">
              <a:solidFill>
                <a:srgbClr val="E51F59"/>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ru-RU" sz="1800" b="0" i="1" u="none" strike="noStrike" cap="none">
                <a:solidFill>
                  <a:srgbClr val="2B2D33"/>
                </a:solidFill>
                <a:latin typeface="Arial"/>
                <a:ea typeface="Arial"/>
                <a:cs typeface="Arial"/>
                <a:sym typeface="Arial"/>
              </a:rPr>
              <a:t>Если вы положили 40 000 руб. на срочный депозит сроком на 12 месяцев под 10% годовых с простыми процентами, то доходность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не изменится на протяжении этого времени. То есть вы сразу же будете знать, сколько заработаете: 40 000 х 0,1 = 4 000 руб.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По окончании срока депозита вы получите 44 000 руб.</a:t>
            </a:r>
            <a:endParaRPr sz="1800" b="0" i="1"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ru-RU" sz="1800" b="0" i="1" u="none" strike="noStrike" cap="none">
                <a:solidFill>
                  <a:srgbClr val="2B2D33"/>
                </a:solidFill>
                <a:latin typeface="Arial"/>
                <a:ea typeface="Arial"/>
                <a:cs typeface="Arial"/>
                <a:sym typeface="Arial"/>
              </a:rPr>
              <a:t>Если же вы положили 40 000 руб. на срочный депозит с ежемесячной капитализацией процентов под 10% годовых, то в конце года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вы получите 44 188,33 руб.</a:t>
            </a:r>
            <a:endParaRPr sz="1800" b="0" i="1" u="none" strike="noStrike" cap="none">
              <a:solidFill>
                <a:schemeClr val="dk1"/>
              </a:solidFill>
              <a:latin typeface="Arial"/>
              <a:ea typeface="Arial"/>
              <a:cs typeface="Arial"/>
              <a:sym typeface="Arial"/>
            </a:endParaRPr>
          </a:p>
        </p:txBody>
      </p:sp>
      <p:sp>
        <p:nvSpPr>
          <p:cNvPr id="347" name="Google Shape;347;p15"/>
          <p:cNvSpPr/>
          <p:nvPr/>
        </p:nvSpPr>
        <p:spPr>
          <a:xfrm>
            <a:off x="3164584" y="3449546"/>
            <a:ext cx="81538" cy="2632639"/>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8" name="Google Shape;348;p15"/>
          <p:cNvPicPr preferRelativeResize="0"/>
          <p:nvPr/>
        </p:nvPicPr>
        <p:blipFill rotWithShape="1">
          <a:blip r:embed="rId4">
            <a:alphaModFix/>
          </a:blip>
          <a:srcRect/>
          <a:stretch/>
        </p:blipFill>
        <p:spPr>
          <a:xfrm>
            <a:off x="1071709" y="3596577"/>
            <a:ext cx="1517650" cy="2064830"/>
          </a:xfrm>
          <a:prstGeom prst="rect">
            <a:avLst/>
          </a:prstGeom>
          <a:noFill/>
          <a:ln>
            <a:noFill/>
          </a:ln>
        </p:spPr>
      </p:pic>
      <p:pic>
        <p:nvPicPr>
          <p:cNvPr id="349" name="Google Shape;349;p15"/>
          <p:cNvPicPr preferRelativeResize="0"/>
          <p:nvPr/>
        </p:nvPicPr>
        <p:blipFill rotWithShape="1">
          <a:blip r:embed="rId5">
            <a:alphaModFix/>
          </a:blip>
          <a:srcRect/>
          <a:stretch/>
        </p:blipFill>
        <p:spPr>
          <a:xfrm>
            <a:off x="0" y="5135656"/>
            <a:ext cx="2517732" cy="17223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происходит выплата процентов?</a:t>
            </a:r>
            <a:endParaRPr sz="3600" b="1">
              <a:solidFill>
                <a:srgbClr val="004F9E"/>
              </a:solidFill>
              <a:latin typeface="Arial Black"/>
              <a:ea typeface="Arial Black"/>
              <a:cs typeface="Arial Black"/>
              <a:sym typeface="Arial Black"/>
            </a:endParaRPr>
          </a:p>
        </p:txBody>
      </p:sp>
      <p:sp>
        <p:nvSpPr>
          <p:cNvPr id="356" name="Google Shape;356;p4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15</a:t>
            </a:r>
            <a:endParaRPr sz="1400" b="1" i="0" u="none" strike="noStrike" cap="none">
              <a:solidFill>
                <a:schemeClr val="dk2"/>
              </a:solidFill>
              <a:latin typeface="Arial"/>
              <a:ea typeface="Arial"/>
              <a:cs typeface="Arial"/>
              <a:sym typeface="Arial"/>
            </a:endParaRPr>
          </a:p>
        </p:txBody>
      </p:sp>
      <p:pic>
        <p:nvPicPr>
          <p:cNvPr id="357" name="Google Shape;357;p4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358" name="Google Shape;358;p46"/>
          <p:cNvSpPr txBox="1"/>
          <p:nvPr/>
        </p:nvSpPr>
        <p:spPr>
          <a:xfrm>
            <a:off x="839786" y="2020325"/>
            <a:ext cx="720693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dk1"/>
                </a:solidFill>
                <a:latin typeface="Arial"/>
                <a:ea typeface="Arial"/>
                <a:cs typeface="Arial"/>
                <a:sym typeface="Arial"/>
              </a:rPr>
              <a:t>Регулярность выплат % зависит от договоренностей с банком и условий вклада</a:t>
            </a:r>
            <a:endParaRPr sz="2000" b="1" i="0" u="none" strike="noStrike" cap="none">
              <a:solidFill>
                <a:srgbClr val="000000"/>
              </a:solidFill>
              <a:latin typeface="Arial"/>
              <a:ea typeface="Arial"/>
              <a:cs typeface="Arial"/>
              <a:sym typeface="Arial"/>
            </a:endParaRPr>
          </a:p>
        </p:txBody>
      </p:sp>
      <p:sp>
        <p:nvSpPr>
          <p:cNvPr id="359" name="Google Shape;359;p46"/>
          <p:cNvSpPr txBox="1"/>
          <p:nvPr/>
        </p:nvSpPr>
        <p:spPr>
          <a:xfrm>
            <a:off x="839786" y="2938053"/>
            <a:ext cx="473195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E51F59"/>
                </a:solidFill>
                <a:latin typeface="Arial"/>
                <a:ea typeface="Arial"/>
                <a:cs typeface="Arial"/>
                <a:sym typeface="Arial"/>
              </a:rPr>
              <a:t>Простые проценты по депозитам без капитализации могут выплачиваться двумя способами: </a:t>
            </a:r>
            <a:r>
              <a:rPr lang="ru-RU" sz="2000" b="0" i="0" u="none" strike="noStrike" cap="none">
                <a:solidFill>
                  <a:schemeClr val="dk1"/>
                </a:solidFill>
                <a:latin typeface="Arial"/>
                <a:ea typeface="Arial"/>
                <a:cs typeface="Arial"/>
                <a:sym typeface="Arial"/>
              </a:rPr>
              <a:t>единовременно по окончании полного срока депозита или периодически — например, каждый квартал или каждый год.</a:t>
            </a:r>
            <a:endParaRPr sz="2000" b="0" i="0" u="none" strike="noStrike" cap="none">
              <a:solidFill>
                <a:srgbClr val="000000"/>
              </a:solidFill>
              <a:latin typeface="Arial"/>
              <a:ea typeface="Arial"/>
              <a:cs typeface="Arial"/>
              <a:sym typeface="Arial"/>
            </a:endParaRPr>
          </a:p>
        </p:txBody>
      </p:sp>
      <p:sp>
        <p:nvSpPr>
          <p:cNvPr id="360" name="Google Shape;360;p46"/>
          <p:cNvSpPr txBox="1"/>
          <p:nvPr/>
        </p:nvSpPr>
        <p:spPr>
          <a:xfrm>
            <a:off x="6326186" y="2937196"/>
            <a:ext cx="5026026"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E51F59"/>
                </a:solidFill>
                <a:latin typeface="Arial"/>
                <a:ea typeface="Arial"/>
                <a:cs typeface="Arial"/>
                <a:sym typeface="Arial"/>
              </a:rPr>
              <a:t>Выплаты сложных процентов по вкладам с капитализацией происходят с определенной периодичностью: </a:t>
            </a:r>
            <a:r>
              <a:rPr lang="ru-RU" sz="2000" b="0" i="0" u="none" strike="noStrike" cap="none">
                <a:solidFill>
                  <a:schemeClr val="dk1"/>
                </a:solidFill>
                <a:latin typeface="Arial"/>
                <a:ea typeface="Arial"/>
                <a:cs typeface="Arial"/>
                <a:sym typeface="Arial"/>
              </a:rPr>
              <a:t>банки предлагают вклады с ежеквартальной, ежемесячной и иногда даже ежедневной капитализацией.</a:t>
            </a:r>
            <a:endParaRPr sz="2000" b="0" i="0" u="none" strike="noStrike" cap="none">
              <a:solidFill>
                <a:srgbClr val="000000"/>
              </a:solidFill>
              <a:latin typeface="Arial"/>
              <a:ea typeface="Arial"/>
              <a:cs typeface="Arial"/>
              <a:sym typeface="Arial"/>
            </a:endParaRPr>
          </a:p>
        </p:txBody>
      </p:sp>
      <p:pic>
        <p:nvPicPr>
          <p:cNvPr id="361" name="Google Shape;361;p46"/>
          <p:cNvPicPr preferRelativeResize="0"/>
          <p:nvPr/>
        </p:nvPicPr>
        <p:blipFill rotWithShape="1">
          <a:blip r:embed="rId4">
            <a:alphaModFix/>
          </a:blip>
          <a:srcRect/>
          <a:stretch/>
        </p:blipFill>
        <p:spPr>
          <a:xfrm>
            <a:off x="3898786" y="4822117"/>
            <a:ext cx="1309686" cy="1309686"/>
          </a:xfrm>
          <a:prstGeom prst="rect">
            <a:avLst/>
          </a:prstGeom>
          <a:noFill/>
          <a:ln>
            <a:noFill/>
          </a:ln>
        </p:spPr>
      </p:pic>
      <p:pic>
        <p:nvPicPr>
          <p:cNvPr id="362" name="Google Shape;362;p46"/>
          <p:cNvPicPr preferRelativeResize="0"/>
          <p:nvPr/>
        </p:nvPicPr>
        <p:blipFill rotWithShape="1">
          <a:blip r:embed="rId5">
            <a:alphaModFix/>
          </a:blip>
          <a:srcRect/>
          <a:stretch/>
        </p:blipFill>
        <p:spPr>
          <a:xfrm>
            <a:off x="8367556" y="1169679"/>
            <a:ext cx="1256538" cy="1256538"/>
          </a:xfrm>
          <a:prstGeom prst="rect">
            <a:avLst/>
          </a:prstGeom>
          <a:noFill/>
          <a:ln>
            <a:noFill/>
          </a:ln>
        </p:spPr>
      </p:pic>
      <p:pic>
        <p:nvPicPr>
          <p:cNvPr id="363" name="Google Shape;363;p46"/>
          <p:cNvPicPr preferRelativeResize="0"/>
          <p:nvPr/>
        </p:nvPicPr>
        <p:blipFill rotWithShape="1">
          <a:blip r:embed="rId5">
            <a:alphaModFix/>
          </a:blip>
          <a:srcRect/>
          <a:stretch/>
        </p:blipFill>
        <p:spPr>
          <a:xfrm>
            <a:off x="6589526" y="5478445"/>
            <a:ext cx="698519" cy="698519"/>
          </a:xfrm>
          <a:prstGeom prst="rect">
            <a:avLst/>
          </a:prstGeom>
          <a:noFill/>
          <a:ln>
            <a:noFill/>
          </a:ln>
        </p:spPr>
      </p:pic>
      <p:pic>
        <p:nvPicPr>
          <p:cNvPr id="364" name="Google Shape;364;p46"/>
          <p:cNvPicPr preferRelativeResize="0"/>
          <p:nvPr/>
        </p:nvPicPr>
        <p:blipFill rotWithShape="1">
          <a:blip r:embed="rId5">
            <a:alphaModFix/>
          </a:blip>
          <a:srcRect/>
          <a:stretch/>
        </p:blipFill>
        <p:spPr>
          <a:xfrm>
            <a:off x="7475215" y="5312677"/>
            <a:ext cx="331535" cy="3315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7"/>
          <p:cNvPicPr preferRelativeResize="0"/>
          <p:nvPr/>
        </p:nvPicPr>
        <p:blipFill rotWithShape="1">
          <a:blip r:embed="rId3">
            <a:alphaModFix/>
          </a:blip>
          <a:srcRect/>
          <a:stretch/>
        </p:blipFill>
        <p:spPr>
          <a:xfrm>
            <a:off x="6864108" y="1948580"/>
            <a:ext cx="3570209" cy="2462213"/>
          </a:xfrm>
          <a:prstGeom prst="rect">
            <a:avLst/>
          </a:prstGeom>
          <a:noFill/>
          <a:ln>
            <a:noFill/>
          </a:ln>
        </p:spPr>
      </p:pic>
      <p:sp>
        <p:nvSpPr>
          <p:cNvPr id="371" name="Google Shape;371;p47"/>
          <p:cNvSpPr txBox="1">
            <a:spLocks noGrp="1"/>
          </p:cNvSpPr>
          <p:nvPr>
            <p:ph type="title"/>
          </p:nvPr>
        </p:nvSpPr>
        <p:spPr>
          <a:xfrm>
            <a:off x="839786" y="681036"/>
            <a:ext cx="7341046" cy="5171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выбрать лучший вклад?</a:t>
            </a:r>
            <a:endParaRPr sz="1100" b="1">
              <a:solidFill>
                <a:srgbClr val="004F9E"/>
              </a:solidFill>
              <a:latin typeface="Arial Black"/>
              <a:ea typeface="Arial Black"/>
              <a:cs typeface="Arial Black"/>
              <a:sym typeface="Arial Black"/>
            </a:endParaRPr>
          </a:p>
        </p:txBody>
      </p:sp>
      <p:sp>
        <p:nvSpPr>
          <p:cNvPr id="372" name="Google Shape;372;p47"/>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16</a:t>
            </a:r>
            <a:endParaRPr sz="1400" b="1" i="0" u="none" strike="noStrike" cap="none">
              <a:solidFill>
                <a:schemeClr val="dk2"/>
              </a:solidFill>
              <a:latin typeface="Arial"/>
              <a:ea typeface="Arial"/>
              <a:cs typeface="Arial"/>
              <a:sym typeface="Arial"/>
            </a:endParaRPr>
          </a:p>
        </p:txBody>
      </p:sp>
      <p:pic>
        <p:nvPicPr>
          <p:cNvPr id="373" name="Google Shape;373;p47"/>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74" name="Google Shape;374;p47"/>
          <p:cNvSpPr txBox="1"/>
          <p:nvPr/>
        </p:nvSpPr>
        <p:spPr>
          <a:xfrm>
            <a:off x="862708" y="1751671"/>
            <a:ext cx="6095305"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При подборе депозита нужно смотреть на следующие показатели</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Величину процентной ставки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Тип ставки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Наличие капитализации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Другие опции, важные для клиента</a:t>
            </a:r>
            <a:endParaRPr sz="2000" b="0" i="0" u="none" strike="noStrike" cap="none">
              <a:solidFill>
                <a:srgbClr val="000000"/>
              </a:solidFill>
              <a:latin typeface="Arial"/>
              <a:ea typeface="Arial"/>
              <a:cs typeface="Arial"/>
              <a:sym typeface="Arial"/>
            </a:endParaRPr>
          </a:p>
        </p:txBody>
      </p:sp>
      <p:sp>
        <p:nvSpPr>
          <p:cNvPr id="375" name="Google Shape;375;p47"/>
          <p:cNvSpPr txBox="1"/>
          <p:nvPr/>
        </p:nvSpPr>
        <p:spPr>
          <a:xfrm>
            <a:off x="3607370" y="4737146"/>
            <a:ext cx="737762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2B2D33"/>
                </a:solidFill>
                <a:latin typeface="Arial"/>
                <a:ea typeface="Arial"/>
                <a:cs typeface="Arial"/>
                <a:sym typeface="Arial"/>
              </a:rPr>
              <a:t>При выборе депозита обязательно нужно обращать внимание на то, попадает ли он под Систему страхования вкладов (ССВ), которая защищает размещенные в российских банках средства граждан.</a:t>
            </a:r>
            <a:r>
              <a:rPr lang="ru-RU" sz="2000" b="0" i="1" u="none" strike="noStrike" cap="none">
                <a:solidFill>
                  <a:schemeClr val="dk1"/>
                </a:solidFill>
                <a:latin typeface="Arial"/>
                <a:ea typeface="Arial"/>
                <a:cs typeface="Arial"/>
                <a:sym typeface="Arial"/>
              </a:rPr>
              <a:t> </a:t>
            </a:r>
            <a:endParaRPr/>
          </a:p>
        </p:txBody>
      </p:sp>
      <p:sp>
        <p:nvSpPr>
          <p:cNvPr id="376" name="Google Shape;376;p47"/>
          <p:cNvSpPr/>
          <p:nvPr/>
        </p:nvSpPr>
        <p:spPr>
          <a:xfrm>
            <a:off x="3350851" y="4803069"/>
            <a:ext cx="86616" cy="1117600"/>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7" name="Google Shape;377;p47"/>
          <p:cNvSpPr txBox="1"/>
          <p:nvPr/>
        </p:nvSpPr>
        <p:spPr>
          <a:xfrm>
            <a:off x="13244513" y="1314450"/>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400" b="0" i="0" u="none" strike="noStrike" cap="none">
                <a:solidFill>
                  <a:srgbClr val="000000"/>
                </a:solidFill>
                <a:latin typeface="Arial"/>
                <a:ea typeface="Arial"/>
                <a:cs typeface="Arial"/>
                <a:sym typeface="Arial"/>
              </a:rPr>
              <a:t> </a:t>
            </a:r>
            <a:endParaRPr/>
          </a:p>
        </p:txBody>
      </p:sp>
      <p:pic>
        <p:nvPicPr>
          <p:cNvPr id="378" name="Google Shape;378;p47"/>
          <p:cNvPicPr preferRelativeResize="0"/>
          <p:nvPr/>
        </p:nvPicPr>
        <p:blipFill rotWithShape="1">
          <a:blip r:embed="rId5">
            <a:alphaModFix/>
          </a:blip>
          <a:srcRect/>
          <a:stretch/>
        </p:blipFill>
        <p:spPr>
          <a:xfrm>
            <a:off x="7969347" y="1524544"/>
            <a:ext cx="1359730" cy="2462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8"/>
          <p:cNvPicPr preferRelativeResize="0"/>
          <p:nvPr/>
        </p:nvPicPr>
        <p:blipFill rotWithShape="1">
          <a:blip r:embed="rId3">
            <a:alphaModFix/>
          </a:blip>
          <a:srcRect/>
          <a:stretch/>
        </p:blipFill>
        <p:spPr>
          <a:xfrm>
            <a:off x="820059" y="2373091"/>
            <a:ext cx="3302000" cy="2222500"/>
          </a:xfrm>
          <a:prstGeom prst="rect">
            <a:avLst/>
          </a:prstGeom>
          <a:noFill/>
          <a:ln>
            <a:noFill/>
          </a:ln>
        </p:spPr>
      </p:pic>
      <p:pic>
        <p:nvPicPr>
          <p:cNvPr id="385" name="Google Shape;385;p48"/>
          <p:cNvPicPr preferRelativeResize="0"/>
          <p:nvPr/>
        </p:nvPicPr>
        <p:blipFill rotWithShape="1">
          <a:blip r:embed="rId4">
            <a:alphaModFix/>
          </a:blip>
          <a:srcRect/>
          <a:stretch/>
        </p:blipFill>
        <p:spPr>
          <a:xfrm>
            <a:off x="1640221" y="3254152"/>
            <a:ext cx="1907010" cy="1498365"/>
          </a:xfrm>
          <a:prstGeom prst="rect">
            <a:avLst/>
          </a:prstGeom>
          <a:noFill/>
          <a:ln>
            <a:noFill/>
          </a:ln>
        </p:spPr>
      </p:pic>
      <p:sp>
        <p:nvSpPr>
          <p:cNvPr id="386" name="Google Shape;386;p48"/>
          <p:cNvSpPr txBox="1">
            <a:spLocks noGrp="1"/>
          </p:cNvSpPr>
          <p:nvPr>
            <p:ph type="title"/>
          </p:nvPr>
        </p:nvSpPr>
        <p:spPr>
          <a:xfrm>
            <a:off x="839786" y="681036"/>
            <a:ext cx="8147052"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Досрочное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закрытие вклада</a:t>
            </a:r>
            <a:endParaRPr sz="1100" b="1">
              <a:solidFill>
                <a:srgbClr val="004F9E"/>
              </a:solidFill>
              <a:latin typeface="Arial Black"/>
              <a:ea typeface="Arial Black"/>
              <a:cs typeface="Arial Black"/>
              <a:sym typeface="Arial Black"/>
            </a:endParaRPr>
          </a:p>
        </p:txBody>
      </p:sp>
      <p:sp>
        <p:nvSpPr>
          <p:cNvPr id="387" name="Google Shape;387;p48"/>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17</a:t>
            </a:r>
            <a:endParaRPr sz="1400" b="1" i="0" u="none" strike="noStrike" cap="none">
              <a:solidFill>
                <a:schemeClr val="dk2"/>
              </a:solidFill>
              <a:latin typeface="Arial"/>
              <a:ea typeface="Arial"/>
              <a:cs typeface="Arial"/>
              <a:sym typeface="Arial"/>
            </a:endParaRPr>
          </a:p>
        </p:txBody>
      </p:sp>
      <p:pic>
        <p:nvPicPr>
          <p:cNvPr id="388" name="Google Shape;388;p48"/>
          <p:cNvPicPr preferRelativeResize="0"/>
          <p:nvPr/>
        </p:nvPicPr>
        <p:blipFill rotWithShape="1">
          <a:blip r:embed="rId5">
            <a:alphaModFix/>
          </a:blip>
          <a:srcRect/>
          <a:stretch/>
        </p:blipFill>
        <p:spPr>
          <a:xfrm>
            <a:off x="0" y="5135656"/>
            <a:ext cx="2517732" cy="1722344"/>
          </a:xfrm>
          <a:prstGeom prst="rect">
            <a:avLst/>
          </a:prstGeom>
          <a:noFill/>
          <a:ln>
            <a:noFill/>
          </a:ln>
        </p:spPr>
      </p:pic>
      <p:sp>
        <p:nvSpPr>
          <p:cNvPr id="389" name="Google Shape;389;p48"/>
          <p:cNvSpPr txBox="1"/>
          <p:nvPr/>
        </p:nvSpPr>
        <p:spPr>
          <a:xfrm>
            <a:off x="4945628" y="2389986"/>
            <a:ext cx="465264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Закрытие депозита до окончания его срока невыгодно для банка.</a:t>
            </a:r>
            <a:endParaRPr sz="2000" b="1" i="0" u="none" strike="noStrike" cap="none">
              <a:solidFill>
                <a:srgbClr val="000000"/>
              </a:solidFill>
              <a:latin typeface="Arial"/>
              <a:ea typeface="Arial"/>
              <a:cs typeface="Arial"/>
              <a:sym typeface="Arial"/>
            </a:endParaRPr>
          </a:p>
        </p:txBody>
      </p:sp>
      <p:sp>
        <p:nvSpPr>
          <p:cNvPr id="390" name="Google Shape;390;p48"/>
          <p:cNvSpPr txBox="1"/>
          <p:nvPr/>
        </p:nvSpPr>
        <p:spPr>
          <a:xfrm>
            <a:off x="5774303" y="3254152"/>
            <a:ext cx="535566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Обычно банки для расчета % используют минимальную ставку «до востребования».</a:t>
            </a:r>
            <a:endParaRPr sz="2000" b="0" i="0" u="none" strike="noStrike" cap="none">
              <a:solidFill>
                <a:srgbClr val="000000"/>
              </a:solidFill>
              <a:latin typeface="Arial"/>
              <a:ea typeface="Arial"/>
              <a:cs typeface="Arial"/>
              <a:sym typeface="Arial"/>
            </a:endParaRPr>
          </a:p>
        </p:txBody>
      </p:sp>
      <p:sp>
        <p:nvSpPr>
          <p:cNvPr id="391" name="Google Shape;391;p48"/>
          <p:cNvSpPr txBox="1"/>
          <p:nvPr/>
        </p:nvSpPr>
        <p:spPr>
          <a:xfrm>
            <a:off x="5788591" y="4082985"/>
            <a:ext cx="4849246"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Если досрочное закрытие допустимо по условиям договора и штрафных санкций за это не предусмотрено, то вы получите те проценты, которые уже были начислены ко дню закрытия счета.</a:t>
            </a:r>
            <a:endParaRPr sz="2000" b="0" i="0" u="none" strike="noStrike" cap="none">
              <a:solidFill>
                <a:schemeClr val="dk1"/>
              </a:solidFill>
              <a:latin typeface="Arial"/>
              <a:ea typeface="Arial"/>
              <a:cs typeface="Arial"/>
              <a:sym typeface="Arial"/>
            </a:endParaRPr>
          </a:p>
        </p:txBody>
      </p:sp>
      <p:grpSp>
        <p:nvGrpSpPr>
          <p:cNvPr id="392" name="Google Shape;392;p48"/>
          <p:cNvGrpSpPr/>
          <p:nvPr/>
        </p:nvGrpSpPr>
        <p:grpSpPr>
          <a:xfrm>
            <a:off x="4945628" y="3272286"/>
            <a:ext cx="579283" cy="579283"/>
            <a:chOff x="839786" y="2820444"/>
            <a:chExt cx="579283" cy="579283"/>
          </a:xfrm>
        </p:grpSpPr>
        <p:sp>
          <p:nvSpPr>
            <p:cNvPr id="393" name="Google Shape;393;p48"/>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94" name="Google Shape;394;p48"/>
            <p:cNvPicPr preferRelativeResize="0"/>
            <p:nvPr/>
          </p:nvPicPr>
          <p:blipFill rotWithShape="1">
            <a:blip r:embed="rId6">
              <a:alphaModFix/>
            </a:blip>
            <a:srcRect/>
            <a:stretch/>
          </p:blipFill>
          <p:spPr>
            <a:xfrm>
              <a:off x="993071" y="2998259"/>
              <a:ext cx="272712" cy="223652"/>
            </a:xfrm>
            <a:prstGeom prst="rect">
              <a:avLst/>
            </a:prstGeom>
            <a:noFill/>
            <a:ln>
              <a:noFill/>
            </a:ln>
          </p:spPr>
        </p:pic>
      </p:grpSp>
      <p:sp>
        <p:nvSpPr>
          <p:cNvPr id="395" name="Google Shape;395;p48"/>
          <p:cNvSpPr/>
          <p:nvPr/>
        </p:nvSpPr>
        <p:spPr>
          <a:xfrm>
            <a:off x="4945628" y="421609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96" name="Google Shape;396;p48"/>
          <p:cNvPicPr preferRelativeResize="0"/>
          <p:nvPr/>
        </p:nvPicPr>
        <p:blipFill rotWithShape="1">
          <a:blip r:embed="rId6">
            <a:alphaModFix/>
          </a:blip>
          <a:srcRect/>
          <a:stretch/>
        </p:blipFill>
        <p:spPr>
          <a:xfrm>
            <a:off x="5098913" y="4393911"/>
            <a:ext cx="272712" cy="223652"/>
          </a:xfrm>
          <a:prstGeom prst="rect">
            <a:avLst/>
          </a:prstGeom>
          <a:noFill/>
          <a:ln>
            <a:noFill/>
          </a:ln>
        </p:spPr>
      </p:pic>
      <p:pic>
        <p:nvPicPr>
          <p:cNvPr id="397" name="Google Shape;397;p48"/>
          <p:cNvPicPr preferRelativeResize="0"/>
          <p:nvPr/>
        </p:nvPicPr>
        <p:blipFill rotWithShape="1">
          <a:blip r:embed="rId7">
            <a:alphaModFix/>
          </a:blip>
          <a:srcRect/>
          <a:stretch/>
        </p:blipFill>
        <p:spPr>
          <a:xfrm>
            <a:off x="2810796" y="4154230"/>
            <a:ext cx="340299" cy="340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49"/>
          <p:cNvPicPr preferRelativeResize="0"/>
          <p:nvPr/>
        </p:nvPicPr>
        <p:blipFill rotWithShape="1">
          <a:blip r:embed="rId3">
            <a:alphaModFix/>
          </a:blip>
          <a:srcRect/>
          <a:stretch/>
        </p:blipFill>
        <p:spPr>
          <a:xfrm>
            <a:off x="7743826" y="3211699"/>
            <a:ext cx="3228974" cy="2785129"/>
          </a:xfrm>
          <a:prstGeom prst="rect">
            <a:avLst/>
          </a:prstGeom>
          <a:noFill/>
          <a:ln>
            <a:noFill/>
          </a:ln>
        </p:spPr>
      </p:pic>
      <p:sp>
        <p:nvSpPr>
          <p:cNvPr id="404" name="Google Shape;404;p49"/>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такое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накопительный счет?</a:t>
            </a:r>
            <a:endParaRPr sz="1100" b="1">
              <a:solidFill>
                <a:srgbClr val="004F9E"/>
              </a:solidFill>
              <a:latin typeface="Arial Black"/>
              <a:ea typeface="Arial Black"/>
              <a:cs typeface="Arial Black"/>
              <a:sym typeface="Arial Black"/>
            </a:endParaRPr>
          </a:p>
        </p:txBody>
      </p:sp>
      <p:sp>
        <p:nvSpPr>
          <p:cNvPr id="405" name="Google Shape;405;p49"/>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18</a:t>
            </a:r>
            <a:endParaRPr sz="1400" b="1" i="0" u="none" strike="noStrike" cap="none">
              <a:solidFill>
                <a:schemeClr val="dk2"/>
              </a:solidFill>
              <a:latin typeface="Arial"/>
              <a:ea typeface="Arial"/>
              <a:cs typeface="Arial"/>
              <a:sym typeface="Arial"/>
            </a:endParaRPr>
          </a:p>
        </p:txBody>
      </p:sp>
      <p:pic>
        <p:nvPicPr>
          <p:cNvPr id="406" name="Google Shape;406;p49"/>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07" name="Google Shape;407;p49"/>
          <p:cNvSpPr txBox="1"/>
          <p:nvPr/>
        </p:nvSpPr>
        <p:spPr>
          <a:xfrm>
            <a:off x="839786" y="2227125"/>
            <a:ext cx="7461252" cy="23083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Основные особенности накопительных счетов</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Накопительным называют бесплатный депозитарный счет, который не имеет ограничений по сумме открытия, пополнения, максимального накопления и сроку действия</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Вклад и накопительный счет</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Сберегательный счет и накопительный счет</a:t>
            </a:r>
            <a:endParaRPr sz="2000" b="0" i="0" u="none" strike="noStrike" cap="none">
              <a:solidFill>
                <a:schemeClr val="dk1"/>
              </a:solidFill>
              <a:latin typeface="Arial"/>
              <a:ea typeface="Arial"/>
              <a:cs typeface="Arial"/>
              <a:sym typeface="Arial"/>
            </a:endParaRPr>
          </a:p>
        </p:txBody>
      </p:sp>
      <p:pic>
        <p:nvPicPr>
          <p:cNvPr id="408" name="Google Shape;408;p49"/>
          <p:cNvPicPr preferRelativeResize="0"/>
          <p:nvPr/>
        </p:nvPicPr>
        <p:blipFill rotWithShape="1">
          <a:blip r:embed="rId5">
            <a:alphaModFix/>
          </a:blip>
          <a:srcRect/>
          <a:stretch/>
        </p:blipFill>
        <p:spPr>
          <a:xfrm>
            <a:off x="8455996" y="3929836"/>
            <a:ext cx="3010516" cy="14624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0"/>
          <p:cNvPicPr preferRelativeResize="0"/>
          <p:nvPr/>
        </p:nvPicPr>
        <p:blipFill rotWithShape="1">
          <a:blip r:embed="rId3">
            <a:alphaModFix/>
          </a:blip>
          <a:srcRect/>
          <a:stretch/>
        </p:blipFill>
        <p:spPr>
          <a:xfrm rot="1801417">
            <a:off x="7234692" y="2252246"/>
            <a:ext cx="3438780" cy="3635201"/>
          </a:xfrm>
          <a:prstGeom prst="rect">
            <a:avLst/>
          </a:prstGeom>
          <a:noFill/>
          <a:ln>
            <a:noFill/>
          </a:ln>
        </p:spPr>
      </p:pic>
      <p:sp>
        <p:nvSpPr>
          <p:cNvPr id="415" name="Google Shape;415;p50"/>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Зачем нужен накопительный счет?</a:t>
            </a:r>
            <a:endParaRPr sz="1100" b="1">
              <a:solidFill>
                <a:srgbClr val="004F9E"/>
              </a:solidFill>
              <a:latin typeface="Arial Black"/>
              <a:ea typeface="Arial Black"/>
              <a:cs typeface="Arial Black"/>
              <a:sym typeface="Arial Black"/>
            </a:endParaRPr>
          </a:p>
        </p:txBody>
      </p:sp>
      <p:sp>
        <p:nvSpPr>
          <p:cNvPr id="416" name="Google Shape;416;p50"/>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19</a:t>
            </a:r>
            <a:endParaRPr sz="1400" b="1" i="0" u="none" strike="noStrike" cap="none">
              <a:solidFill>
                <a:schemeClr val="dk2"/>
              </a:solidFill>
              <a:latin typeface="Arial"/>
              <a:ea typeface="Arial"/>
              <a:cs typeface="Arial"/>
              <a:sym typeface="Arial"/>
            </a:endParaRPr>
          </a:p>
        </p:txBody>
      </p:sp>
      <p:pic>
        <p:nvPicPr>
          <p:cNvPr id="417" name="Google Shape;417;p50"/>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18" name="Google Shape;418;p50"/>
          <p:cNvSpPr txBox="1"/>
          <p:nvPr/>
        </p:nvSpPr>
        <p:spPr>
          <a:xfrm>
            <a:off x="839786" y="2019045"/>
            <a:ext cx="940149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Основная функция </a:t>
            </a:r>
            <a:r>
              <a:rPr lang="ru-RU" sz="2000" b="1" i="0" u="none" strike="noStrike" cap="none">
                <a:solidFill>
                  <a:schemeClr val="dk1"/>
                </a:solidFill>
                <a:latin typeface="Arial"/>
                <a:ea typeface="Arial"/>
                <a:cs typeface="Arial"/>
                <a:sym typeface="Arial"/>
              </a:rPr>
              <a:t>—</a:t>
            </a:r>
            <a:r>
              <a:rPr lang="ru-RU" sz="2000" b="1" i="0" u="none" strike="noStrike" cap="none">
                <a:solidFill>
                  <a:srgbClr val="2B2D33"/>
                </a:solidFill>
                <a:latin typeface="Arial"/>
                <a:ea typeface="Arial"/>
                <a:cs typeface="Arial"/>
                <a:sym typeface="Arial"/>
              </a:rPr>
              <a:t> накопление средств.</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sp>
        <p:nvSpPr>
          <p:cNvPr id="419" name="Google Shape;419;p50"/>
          <p:cNvSpPr txBox="1"/>
          <p:nvPr/>
        </p:nvSpPr>
        <p:spPr>
          <a:xfrm>
            <a:off x="839786" y="2718948"/>
            <a:ext cx="5918202" cy="20005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Накопительный счет позволяет</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Защитить средства от мошенников</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Разделить накопления и расходы </a:t>
            </a:r>
            <a:br>
              <a:rPr lang="ru-RU" sz="2000" b="0" i="0" u="none" strike="noStrike" cap="none">
                <a:solidFill>
                  <a:srgbClr val="2B2D33"/>
                </a:solidFill>
                <a:latin typeface="Arial"/>
                <a:ea typeface="Arial"/>
                <a:cs typeface="Arial"/>
                <a:sym typeface="Arial"/>
              </a:rPr>
            </a:br>
            <a:r>
              <a:rPr lang="ru-RU" sz="2000" b="0" i="0" u="none" strike="noStrike" cap="none">
                <a:solidFill>
                  <a:srgbClr val="2B2D33"/>
                </a:solidFill>
                <a:latin typeface="Arial"/>
                <a:ea typeface="Arial"/>
                <a:cs typeface="Arial"/>
                <a:sym typeface="Arial"/>
              </a:rPr>
              <a:t>семейного бюджета</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Передержать крупную сумму</a:t>
            </a:r>
            <a:endParaRPr sz="2000" b="1" i="0" u="none" strike="noStrike" cap="none">
              <a:solidFill>
                <a:srgbClr val="000000"/>
              </a:solidFill>
              <a:latin typeface="Arial"/>
              <a:ea typeface="Arial"/>
              <a:cs typeface="Arial"/>
              <a:sym typeface="Arial"/>
            </a:endParaRPr>
          </a:p>
        </p:txBody>
      </p:sp>
      <p:pic>
        <p:nvPicPr>
          <p:cNvPr id="420" name="Google Shape;420;p50"/>
          <p:cNvPicPr preferRelativeResize="0"/>
          <p:nvPr/>
        </p:nvPicPr>
        <p:blipFill rotWithShape="1">
          <a:blip r:embed="rId5">
            <a:alphaModFix/>
          </a:blip>
          <a:srcRect/>
          <a:stretch/>
        </p:blipFill>
        <p:spPr>
          <a:xfrm>
            <a:off x="6994566" y="2153031"/>
            <a:ext cx="3140153" cy="3263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
          <p:cNvPicPr preferRelativeResize="0"/>
          <p:nvPr/>
        </p:nvPicPr>
        <p:blipFill rotWithShape="1">
          <a:blip r:embed="rId3">
            <a:alphaModFix/>
          </a:blip>
          <a:srcRect/>
          <a:stretch/>
        </p:blipFill>
        <p:spPr>
          <a:xfrm>
            <a:off x="3103163" y="3858257"/>
            <a:ext cx="2256199" cy="2304000"/>
          </a:xfrm>
          <a:prstGeom prst="rect">
            <a:avLst/>
          </a:prstGeom>
          <a:noFill/>
          <a:ln>
            <a:noFill/>
          </a:ln>
        </p:spPr>
      </p:pic>
      <p:sp>
        <p:nvSpPr>
          <p:cNvPr id="151" name="Google Shape;151;p2"/>
          <p:cNvSpPr txBox="1">
            <a:spLocks noGrp="1"/>
          </p:cNvSpPr>
          <p:nvPr>
            <p:ph type="title"/>
          </p:nvPr>
        </p:nvSpPr>
        <p:spPr>
          <a:xfrm>
            <a:off x="839788" y="692150"/>
            <a:ext cx="7140430" cy="9699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Рассмотрим </a:t>
            </a:r>
            <a:br>
              <a:rPr lang="ru-RU" sz="3600" b="1" u="none" strike="noStrike" cap="none">
                <a:solidFill>
                  <a:srgbClr val="004F9E"/>
                </a:solidFill>
                <a:latin typeface="Arial Black"/>
                <a:ea typeface="Arial Black"/>
                <a:cs typeface="Arial Black"/>
                <a:sym typeface="Arial Black"/>
              </a:rPr>
            </a:br>
            <a:r>
              <a:rPr lang="ru-RU" sz="3600" b="1" u="none" strike="noStrike" cap="none">
                <a:solidFill>
                  <a:srgbClr val="004F9E"/>
                </a:solidFill>
                <a:latin typeface="Arial Black"/>
                <a:ea typeface="Arial Black"/>
                <a:cs typeface="Arial Black"/>
                <a:sym typeface="Arial Black"/>
              </a:rPr>
              <a:t>следующую ситуацию </a:t>
            </a:r>
            <a:endParaRPr/>
          </a:p>
        </p:txBody>
      </p:sp>
      <p:sp>
        <p:nvSpPr>
          <p:cNvPr id="152" name="Google Shape;152;p2"/>
          <p:cNvSpPr txBox="1">
            <a:spLocks noGrp="1"/>
          </p:cNvSpPr>
          <p:nvPr>
            <p:ph type="body" idx="1"/>
          </p:nvPr>
        </p:nvSpPr>
        <p:spPr>
          <a:xfrm>
            <a:off x="1121206" y="2042659"/>
            <a:ext cx="10231005" cy="16030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ru-RU" sz="2000" b="0" i="0" u="none" strike="noStrike" cap="none">
                <a:solidFill>
                  <a:srgbClr val="171D23"/>
                </a:solidFill>
                <a:latin typeface="Arial"/>
                <a:ea typeface="Arial"/>
                <a:cs typeface="Arial"/>
                <a:sym typeface="Arial"/>
              </a:rPr>
              <a:t>Ваши дети, Соня и Миша, хотели бы иметь велосипеды. Один велосипед стоит </a:t>
            </a:r>
            <a:br>
              <a:rPr lang="ru-RU" sz="2000" b="0" i="0" u="none" strike="noStrike" cap="none">
                <a:solidFill>
                  <a:srgbClr val="171D23"/>
                </a:solidFill>
                <a:latin typeface="Arial"/>
                <a:ea typeface="Arial"/>
                <a:cs typeface="Arial"/>
                <a:sym typeface="Arial"/>
              </a:rPr>
            </a:br>
            <a:r>
              <a:rPr lang="ru-RU" sz="2000" b="0" i="0" u="none" strike="noStrike" cap="none">
                <a:solidFill>
                  <a:srgbClr val="171D23"/>
                </a:solidFill>
                <a:latin typeface="Arial"/>
                <a:ea typeface="Arial"/>
                <a:cs typeface="Arial"/>
                <a:sym typeface="Arial"/>
              </a:rPr>
              <a:t>5000 рублей. Вы подарили им на Новый год по 2000 рублей. Также вы планируете подарить ребятам по 2000 рублей на дни рождения. Недостающие 1000 рублей дети хотят накопить, откладывая по 200 рублей в месяц. Миша положил деньги в копилку и спрятал ее. Соня решила положить деньги на счет в банке под 5% годовых.</a:t>
            </a:r>
            <a:endParaRPr sz="2000">
              <a:solidFill>
                <a:srgbClr val="262626"/>
              </a:solidFill>
              <a:latin typeface="Arial"/>
              <a:ea typeface="Arial"/>
              <a:cs typeface="Arial"/>
              <a:sym typeface="Arial"/>
            </a:endParaRPr>
          </a:p>
        </p:txBody>
      </p:sp>
      <p:sp>
        <p:nvSpPr>
          <p:cNvPr id="153" name="Google Shape;153;p2"/>
          <p:cNvSpPr/>
          <p:nvPr/>
        </p:nvSpPr>
        <p:spPr>
          <a:xfrm>
            <a:off x="839788" y="2042659"/>
            <a:ext cx="93662" cy="1492567"/>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
          <p:cNvSpPr txBox="1"/>
          <p:nvPr/>
        </p:nvSpPr>
        <p:spPr>
          <a:xfrm>
            <a:off x="5789394" y="4558452"/>
            <a:ext cx="5379522" cy="160306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1000"/>
              </a:spcBef>
              <a:spcAft>
                <a:spcPts val="0"/>
              </a:spcAft>
              <a:buClr>
                <a:srgbClr val="171D23"/>
              </a:buClr>
              <a:buSzPts val="2400"/>
              <a:buFont typeface="Arial"/>
              <a:buNone/>
            </a:pPr>
            <a:r>
              <a:rPr lang="ru-RU" sz="2600" b="0" i="0" u="none" strike="noStrike" cap="none">
                <a:solidFill>
                  <a:srgbClr val="E51F59"/>
                </a:solidFill>
                <a:latin typeface="Arial"/>
                <a:ea typeface="Arial"/>
                <a:cs typeface="Arial"/>
                <a:sym typeface="Arial"/>
              </a:rPr>
              <a:t>По вашему мнению, </a:t>
            </a:r>
            <a:br>
              <a:rPr lang="ru-RU" sz="2600" b="0" i="0" u="none" strike="noStrike" cap="none">
                <a:solidFill>
                  <a:srgbClr val="E51F59"/>
                </a:solidFill>
                <a:latin typeface="Arial"/>
                <a:ea typeface="Arial"/>
                <a:cs typeface="Arial"/>
                <a:sym typeface="Arial"/>
              </a:rPr>
            </a:br>
            <a:r>
              <a:rPr lang="ru-RU" sz="2600" b="0" i="0" u="none" strike="noStrike" cap="none">
                <a:solidFill>
                  <a:srgbClr val="E51F59"/>
                </a:solidFill>
                <a:latin typeface="Arial"/>
                <a:ea typeface="Arial"/>
                <a:cs typeface="Arial"/>
                <a:sym typeface="Arial"/>
              </a:rPr>
              <a:t>чей способ хранения денег окажется выгоднее?</a:t>
            </a:r>
            <a:endParaRPr/>
          </a:p>
        </p:txBody>
      </p:sp>
      <p:sp>
        <p:nvSpPr>
          <p:cNvPr id="155" name="Google Shape;155;p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a:t>
            </a:r>
            <a:endParaRPr sz="1400" b="1" i="0" u="none" strike="noStrike" cap="none">
              <a:solidFill>
                <a:schemeClr val="dk2"/>
              </a:solidFill>
              <a:latin typeface="Arial"/>
              <a:ea typeface="Arial"/>
              <a:cs typeface="Arial"/>
              <a:sym typeface="Arial"/>
            </a:endParaRPr>
          </a:p>
        </p:txBody>
      </p:sp>
      <p:pic>
        <p:nvPicPr>
          <p:cNvPr id="156" name="Google Shape;156;p2"/>
          <p:cNvPicPr preferRelativeResize="0"/>
          <p:nvPr/>
        </p:nvPicPr>
        <p:blipFill rotWithShape="1">
          <a:blip r:embed="rId4">
            <a:alphaModFix/>
          </a:blip>
          <a:srcRect/>
          <a:stretch/>
        </p:blipFill>
        <p:spPr>
          <a:xfrm>
            <a:off x="3103163" y="4200187"/>
            <a:ext cx="1216025" cy="1961331"/>
          </a:xfrm>
          <a:prstGeom prst="rect">
            <a:avLst/>
          </a:prstGeom>
          <a:noFill/>
          <a:ln>
            <a:noFill/>
          </a:ln>
        </p:spPr>
      </p:pic>
      <p:pic>
        <p:nvPicPr>
          <p:cNvPr id="157" name="Google Shape;157;p2"/>
          <p:cNvPicPr preferRelativeResize="0"/>
          <p:nvPr/>
        </p:nvPicPr>
        <p:blipFill rotWithShape="1">
          <a:blip r:embed="rId5">
            <a:alphaModFix/>
          </a:blip>
          <a:srcRect/>
          <a:stretch/>
        </p:blipFill>
        <p:spPr>
          <a:xfrm>
            <a:off x="3711176" y="4863802"/>
            <a:ext cx="1763414" cy="9923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1"/>
          <p:cNvSpPr txBox="1">
            <a:spLocks noGrp="1"/>
          </p:cNvSpPr>
          <p:nvPr>
            <p:ph type="title"/>
          </p:nvPr>
        </p:nvSpPr>
        <p:spPr>
          <a:xfrm>
            <a:off x="839786" y="681036"/>
            <a:ext cx="7341046" cy="140101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получить максимальный доход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накопительному счету?</a:t>
            </a:r>
            <a:endParaRPr sz="1100" b="1">
              <a:solidFill>
                <a:srgbClr val="004F9E"/>
              </a:solidFill>
              <a:latin typeface="Arial Black"/>
              <a:ea typeface="Arial Black"/>
              <a:cs typeface="Arial Black"/>
              <a:sym typeface="Arial Black"/>
            </a:endParaRPr>
          </a:p>
        </p:txBody>
      </p:sp>
      <p:sp>
        <p:nvSpPr>
          <p:cNvPr id="427" name="Google Shape;427;p51"/>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20</a:t>
            </a:r>
            <a:endParaRPr sz="1400" b="1" i="0" u="none" strike="noStrike" cap="none">
              <a:solidFill>
                <a:schemeClr val="dk2"/>
              </a:solidFill>
              <a:latin typeface="Arial"/>
              <a:ea typeface="Arial"/>
              <a:cs typeface="Arial"/>
              <a:sym typeface="Arial"/>
            </a:endParaRPr>
          </a:p>
        </p:txBody>
      </p:sp>
      <p:pic>
        <p:nvPicPr>
          <p:cNvPr id="428" name="Google Shape;428;p51"/>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429" name="Google Shape;429;p51"/>
          <p:cNvSpPr txBox="1"/>
          <p:nvPr/>
        </p:nvSpPr>
        <p:spPr>
          <a:xfrm>
            <a:off x="7266432" y="4091009"/>
            <a:ext cx="434181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Проверяйте дату начисления процентов и старайтесь сделать пополнение до этого срока</a:t>
            </a:r>
            <a:endParaRPr sz="1800" b="1" i="0" u="none" strike="noStrike" cap="none">
              <a:solidFill>
                <a:srgbClr val="000000"/>
              </a:solidFill>
              <a:latin typeface="Calibri"/>
              <a:ea typeface="Calibri"/>
              <a:cs typeface="Calibri"/>
              <a:sym typeface="Calibri"/>
            </a:endParaRPr>
          </a:p>
        </p:txBody>
      </p:sp>
      <p:grpSp>
        <p:nvGrpSpPr>
          <p:cNvPr id="430" name="Google Shape;430;p51"/>
          <p:cNvGrpSpPr/>
          <p:nvPr/>
        </p:nvGrpSpPr>
        <p:grpSpPr>
          <a:xfrm>
            <a:off x="839786" y="2685207"/>
            <a:ext cx="642468" cy="743793"/>
            <a:chOff x="3095305" y="5265227"/>
            <a:chExt cx="642468" cy="743793"/>
          </a:xfrm>
        </p:grpSpPr>
        <p:sp>
          <p:nvSpPr>
            <p:cNvPr id="431" name="Google Shape;431;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2" name="Google Shape;432;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1</a:t>
              </a:r>
              <a:endParaRPr sz="4500" b="1" i="0" u="none" strike="noStrike" cap="none">
                <a:solidFill>
                  <a:schemeClr val="lt1"/>
                </a:solidFill>
                <a:latin typeface="Arial Black"/>
                <a:ea typeface="Arial Black"/>
                <a:cs typeface="Arial Black"/>
                <a:sym typeface="Arial Black"/>
              </a:endParaRPr>
            </a:p>
          </p:txBody>
        </p:sp>
      </p:grpSp>
      <p:grpSp>
        <p:nvGrpSpPr>
          <p:cNvPr id="433" name="Google Shape;433;p51"/>
          <p:cNvGrpSpPr/>
          <p:nvPr/>
        </p:nvGrpSpPr>
        <p:grpSpPr>
          <a:xfrm>
            <a:off x="839786" y="4007775"/>
            <a:ext cx="642468" cy="743793"/>
            <a:chOff x="3095305" y="5265227"/>
            <a:chExt cx="642468" cy="743793"/>
          </a:xfrm>
        </p:grpSpPr>
        <p:sp>
          <p:nvSpPr>
            <p:cNvPr id="434" name="Google Shape;434;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5" name="Google Shape;435;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2</a:t>
              </a:r>
              <a:endParaRPr sz="4500" b="1" i="0" u="none" strike="noStrike" cap="none">
                <a:solidFill>
                  <a:schemeClr val="lt1"/>
                </a:solidFill>
                <a:latin typeface="Arial Black"/>
                <a:ea typeface="Arial Black"/>
                <a:cs typeface="Arial Black"/>
                <a:sym typeface="Arial Black"/>
              </a:endParaRPr>
            </a:p>
          </p:txBody>
        </p:sp>
      </p:grpSp>
      <p:grpSp>
        <p:nvGrpSpPr>
          <p:cNvPr id="436" name="Google Shape;436;p51"/>
          <p:cNvGrpSpPr/>
          <p:nvPr/>
        </p:nvGrpSpPr>
        <p:grpSpPr>
          <a:xfrm>
            <a:off x="6399338" y="2685207"/>
            <a:ext cx="642468" cy="743793"/>
            <a:chOff x="3095305" y="5265227"/>
            <a:chExt cx="642468" cy="743793"/>
          </a:xfrm>
        </p:grpSpPr>
        <p:sp>
          <p:nvSpPr>
            <p:cNvPr id="437" name="Google Shape;437;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8" name="Google Shape;438;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3</a:t>
              </a:r>
              <a:endParaRPr sz="4500" b="1" i="0" u="none" strike="noStrike" cap="none">
                <a:solidFill>
                  <a:schemeClr val="lt1"/>
                </a:solidFill>
                <a:latin typeface="Arial Black"/>
                <a:ea typeface="Arial Black"/>
                <a:cs typeface="Arial Black"/>
                <a:sym typeface="Arial Black"/>
              </a:endParaRPr>
            </a:p>
          </p:txBody>
        </p:sp>
      </p:grpSp>
      <p:grpSp>
        <p:nvGrpSpPr>
          <p:cNvPr id="439" name="Google Shape;439;p51"/>
          <p:cNvGrpSpPr/>
          <p:nvPr/>
        </p:nvGrpSpPr>
        <p:grpSpPr>
          <a:xfrm>
            <a:off x="6399338" y="4091009"/>
            <a:ext cx="642468" cy="743793"/>
            <a:chOff x="3095305" y="5265227"/>
            <a:chExt cx="642468" cy="743793"/>
          </a:xfrm>
        </p:grpSpPr>
        <p:sp>
          <p:nvSpPr>
            <p:cNvPr id="440" name="Google Shape;440;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41" name="Google Shape;441;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4</a:t>
              </a:r>
              <a:endParaRPr sz="4500" b="1" i="0" u="none" strike="noStrike" cap="none">
                <a:solidFill>
                  <a:schemeClr val="lt1"/>
                </a:solidFill>
                <a:latin typeface="Arial Black"/>
                <a:ea typeface="Arial Black"/>
                <a:cs typeface="Arial Black"/>
                <a:sym typeface="Arial Black"/>
              </a:endParaRPr>
            </a:p>
          </p:txBody>
        </p:sp>
      </p:grpSp>
      <p:sp>
        <p:nvSpPr>
          <p:cNvPr id="442" name="Google Shape;442;p51"/>
          <p:cNvSpPr txBox="1"/>
          <p:nvPr/>
        </p:nvSpPr>
        <p:spPr>
          <a:xfrm>
            <a:off x="1677718" y="2744497"/>
            <a:ext cx="312593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Не снимать средства досрочно</a:t>
            </a:r>
            <a:endParaRPr sz="1800" b="1" i="0" u="none" strike="noStrike" cap="none">
              <a:solidFill>
                <a:srgbClr val="000000"/>
              </a:solidFill>
              <a:latin typeface="Calibri"/>
              <a:ea typeface="Calibri"/>
              <a:cs typeface="Calibri"/>
              <a:sym typeface="Calibri"/>
            </a:endParaRPr>
          </a:p>
        </p:txBody>
      </p:sp>
      <p:sp>
        <p:nvSpPr>
          <p:cNvPr id="443" name="Google Shape;443;p51"/>
          <p:cNvSpPr txBox="1"/>
          <p:nvPr/>
        </p:nvSpPr>
        <p:spPr>
          <a:xfrm>
            <a:off x="1677717" y="4004767"/>
            <a:ext cx="415561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Если вы не уверены, что средства вам не понадобятся, разделите их и положите на два депозита</a:t>
            </a:r>
            <a:endParaRPr sz="1800" b="1" i="0" u="none" strike="noStrike" cap="none">
              <a:solidFill>
                <a:srgbClr val="000000"/>
              </a:solidFill>
              <a:latin typeface="Calibri"/>
              <a:ea typeface="Calibri"/>
              <a:cs typeface="Calibri"/>
              <a:sym typeface="Calibri"/>
            </a:endParaRPr>
          </a:p>
        </p:txBody>
      </p:sp>
      <p:sp>
        <p:nvSpPr>
          <p:cNvPr id="444" name="Google Shape;444;p51"/>
          <p:cNvSpPr txBox="1"/>
          <p:nvPr/>
        </p:nvSpPr>
        <p:spPr>
          <a:xfrm>
            <a:off x="7266432" y="2685207"/>
            <a:ext cx="4329621"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Если потребовалось снять часть суммы, сначала проверьте информацию о счете в мобильном приложении</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2"/>
          <p:cNvPicPr preferRelativeResize="0"/>
          <p:nvPr/>
        </p:nvPicPr>
        <p:blipFill rotWithShape="1">
          <a:blip r:embed="rId3">
            <a:alphaModFix/>
          </a:blip>
          <a:srcRect/>
          <a:stretch/>
        </p:blipFill>
        <p:spPr>
          <a:xfrm rot="-9517767">
            <a:off x="4745280" y="4774823"/>
            <a:ext cx="1799375" cy="1301488"/>
          </a:xfrm>
          <a:prstGeom prst="rect">
            <a:avLst/>
          </a:prstGeom>
          <a:noFill/>
          <a:ln>
            <a:noFill/>
          </a:ln>
        </p:spPr>
      </p:pic>
      <p:sp>
        <p:nvSpPr>
          <p:cNvPr id="451" name="Google Shape;451;p52"/>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еще нужно знать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о накопительных счетах?</a:t>
            </a:r>
            <a:endParaRPr sz="1100" b="1">
              <a:solidFill>
                <a:srgbClr val="004F9E"/>
              </a:solidFill>
              <a:latin typeface="Arial Black"/>
              <a:ea typeface="Arial Black"/>
              <a:cs typeface="Arial Black"/>
              <a:sym typeface="Arial Black"/>
            </a:endParaRPr>
          </a:p>
        </p:txBody>
      </p:sp>
      <p:sp>
        <p:nvSpPr>
          <p:cNvPr id="452" name="Google Shape;452;p5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21</a:t>
            </a:r>
            <a:endParaRPr sz="1400" b="1" i="0" u="none" strike="noStrike" cap="none">
              <a:solidFill>
                <a:schemeClr val="dk2"/>
              </a:solidFill>
              <a:latin typeface="Arial"/>
              <a:ea typeface="Arial"/>
              <a:cs typeface="Arial"/>
              <a:sym typeface="Arial"/>
            </a:endParaRPr>
          </a:p>
        </p:txBody>
      </p:sp>
      <p:pic>
        <p:nvPicPr>
          <p:cNvPr id="453" name="Google Shape;453;p52"/>
          <p:cNvPicPr preferRelativeResize="0"/>
          <p:nvPr/>
        </p:nvPicPr>
        <p:blipFill rotWithShape="1">
          <a:blip r:embed="rId4">
            <a:alphaModFix/>
          </a:blip>
          <a:srcRect/>
          <a:stretch/>
        </p:blipFill>
        <p:spPr>
          <a:xfrm>
            <a:off x="0" y="5135656"/>
            <a:ext cx="2517732" cy="1722344"/>
          </a:xfrm>
          <a:prstGeom prst="rect">
            <a:avLst/>
          </a:prstGeom>
          <a:noFill/>
          <a:ln>
            <a:noFill/>
          </a:ln>
        </p:spPr>
      </p:pic>
      <p:grpSp>
        <p:nvGrpSpPr>
          <p:cNvPr id="454" name="Google Shape;454;p52"/>
          <p:cNvGrpSpPr/>
          <p:nvPr/>
        </p:nvGrpSpPr>
        <p:grpSpPr>
          <a:xfrm>
            <a:off x="839786" y="2277310"/>
            <a:ext cx="579283" cy="579283"/>
            <a:chOff x="839786" y="2820444"/>
            <a:chExt cx="579283" cy="579283"/>
          </a:xfrm>
        </p:grpSpPr>
        <p:sp>
          <p:nvSpPr>
            <p:cNvPr id="455" name="Google Shape;455;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56" name="Google Shape;456;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57" name="Google Shape;457;p52"/>
          <p:cNvSpPr txBox="1"/>
          <p:nvPr/>
        </p:nvSpPr>
        <p:spPr>
          <a:xfrm>
            <a:off x="1602918" y="2277310"/>
            <a:ext cx="3737178"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Накопительный счет можно открыть в рублях в вашем текущем банке обслуживания и любом другом</a:t>
            </a:r>
            <a:endParaRPr sz="2000" b="0" i="0" u="none" strike="noStrike" cap="none">
              <a:solidFill>
                <a:srgbClr val="000000"/>
              </a:solidFill>
              <a:latin typeface="Arial"/>
              <a:ea typeface="Arial"/>
              <a:cs typeface="Arial"/>
              <a:sym typeface="Arial"/>
            </a:endParaRPr>
          </a:p>
        </p:txBody>
      </p:sp>
      <p:grpSp>
        <p:nvGrpSpPr>
          <p:cNvPr id="458" name="Google Shape;458;p52"/>
          <p:cNvGrpSpPr/>
          <p:nvPr/>
        </p:nvGrpSpPr>
        <p:grpSpPr>
          <a:xfrm>
            <a:off x="839786" y="3881119"/>
            <a:ext cx="579283" cy="579283"/>
            <a:chOff x="839786" y="2820444"/>
            <a:chExt cx="579283" cy="579283"/>
          </a:xfrm>
        </p:grpSpPr>
        <p:sp>
          <p:nvSpPr>
            <p:cNvPr id="459" name="Google Shape;459;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0" name="Google Shape;460;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1" name="Google Shape;461;p52"/>
          <p:cNvSpPr txBox="1"/>
          <p:nvPr/>
        </p:nvSpPr>
        <p:spPr>
          <a:xfrm>
            <a:off x="1602918" y="3881119"/>
            <a:ext cx="347618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Владельцем счета может быть резидент и нерезидент старше 21 года</a:t>
            </a:r>
            <a:endParaRPr sz="2000" b="0" i="0" u="none" strike="noStrike" cap="none">
              <a:solidFill>
                <a:schemeClr val="dk1"/>
              </a:solidFill>
              <a:latin typeface="Arial"/>
              <a:ea typeface="Arial"/>
              <a:cs typeface="Arial"/>
              <a:sym typeface="Arial"/>
            </a:endParaRPr>
          </a:p>
        </p:txBody>
      </p:sp>
      <p:grpSp>
        <p:nvGrpSpPr>
          <p:cNvPr id="462" name="Google Shape;462;p52"/>
          <p:cNvGrpSpPr/>
          <p:nvPr/>
        </p:nvGrpSpPr>
        <p:grpSpPr>
          <a:xfrm>
            <a:off x="6594410" y="2277310"/>
            <a:ext cx="579283" cy="579283"/>
            <a:chOff x="839786" y="2820444"/>
            <a:chExt cx="579283" cy="579283"/>
          </a:xfrm>
        </p:grpSpPr>
        <p:sp>
          <p:nvSpPr>
            <p:cNvPr id="463" name="Google Shape;463;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4" name="Google Shape;464;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5" name="Google Shape;465;p52"/>
          <p:cNvSpPr txBox="1"/>
          <p:nvPr/>
        </p:nvSpPr>
        <p:spPr>
          <a:xfrm>
            <a:off x="7357541" y="2277310"/>
            <a:ext cx="384138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Накопительные счета попадают под Систему обязательного </a:t>
            </a:r>
            <a:r>
              <a:rPr lang="ru-RU" sz="2000" b="0" i="0" u="none" strike="noStrike" cap="none">
                <a:solidFill>
                  <a:srgbClr val="000000"/>
                </a:solidFill>
                <a:latin typeface="Arial"/>
                <a:ea typeface="Arial"/>
                <a:cs typeface="Arial"/>
                <a:sym typeface="Arial"/>
              </a:rPr>
              <a:t>страхование вкладов</a:t>
            </a:r>
            <a:endParaRPr sz="2000" b="0" i="0" u="none" strike="noStrike" cap="none">
              <a:solidFill>
                <a:srgbClr val="000000"/>
              </a:solidFill>
              <a:latin typeface="Arial"/>
              <a:ea typeface="Arial"/>
              <a:cs typeface="Arial"/>
              <a:sym typeface="Arial"/>
            </a:endParaRPr>
          </a:p>
        </p:txBody>
      </p:sp>
      <p:grpSp>
        <p:nvGrpSpPr>
          <p:cNvPr id="466" name="Google Shape;466;p52"/>
          <p:cNvGrpSpPr/>
          <p:nvPr/>
        </p:nvGrpSpPr>
        <p:grpSpPr>
          <a:xfrm>
            <a:off x="6594410" y="3881119"/>
            <a:ext cx="579283" cy="579283"/>
            <a:chOff x="839786" y="2820444"/>
            <a:chExt cx="579283" cy="579283"/>
          </a:xfrm>
        </p:grpSpPr>
        <p:sp>
          <p:nvSpPr>
            <p:cNvPr id="467" name="Google Shape;467;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8" name="Google Shape;468;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9" name="Google Shape;469;p52"/>
          <p:cNvSpPr txBox="1"/>
          <p:nvPr/>
        </p:nvSpPr>
        <p:spPr>
          <a:xfrm>
            <a:off x="7357542" y="3881119"/>
            <a:ext cx="347618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Полученный доход облагается налогом на вклады физических лиц</a:t>
            </a:r>
            <a:endParaRPr sz="2000" b="0" i="0" u="none" strike="noStrike" cap="none">
              <a:solidFill>
                <a:srgbClr val="000000"/>
              </a:solidFill>
              <a:latin typeface="Arial"/>
              <a:ea typeface="Arial"/>
              <a:cs typeface="Arial"/>
              <a:sym typeface="Arial"/>
            </a:endParaRPr>
          </a:p>
        </p:txBody>
      </p:sp>
      <p:pic>
        <p:nvPicPr>
          <p:cNvPr id="470" name="Google Shape;470;p52"/>
          <p:cNvPicPr preferRelativeResize="0"/>
          <p:nvPr/>
        </p:nvPicPr>
        <p:blipFill rotWithShape="1">
          <a:blip r:embed="rId6">
            <a:alphaModFix/>
          </a:blip>
          <a:srcRect/>
          <a:stretch/>
        </p:blipFill>
        <p:spPr>
          <a:xfrm>
            <a:off x="4887696" y="4993947"/>
            <a:ext cx="1706714" cy="11759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53"/>
          <p:cNvPicPr preferRelativeResize="0"/>
          <p:nvPr/>
        </p:nvPicPr>
        <p:blipFill rotWithShape="1">
          <a:blip r:embed="rId3">
            <a:alphaModFix/>
          </a:blip>
          <a:srcRect/>
          <a:stretch/>
        </p:blipFill>
        <p:spPr>
          <a:xfrm rot="-607553">
            <a:off x="2641218" y="5039165"/>
            <a:ext cx="2864581" cy="1579322"/>
          </a:xfrm>
          <a:prstGeom prst="rect">
            <a:avLst/>
          </a:prstGeom>
          <a:noFill/>
          <a:ln>
            <a:noFill/>
          </a:ln>
        </p:spPr>
      </p:pic>
      <p:sp>
        <p:nvSpPr>
          <p:cNvPr id="477" name="Google Shape;477;p53"/>
          <p:cNvSpPr txBox="1">
            <a:spLocks noGrp="1"/>
          </p:cNvSpPr>
          <p:nvPr>
            <p:ph type="title"/>
          </p:nvPr>
        </p:nvSpPr>
        <p:spPr>
          <a:xfrm>
            <a:off x="839786" y="681036"/>
            <a:ext cx="6353494"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Преимущества вкладов и депозитов</a:t>
            </a:r>
            <a:endParaRPr sz="1100" b="1">
              <a:solidFill>
                <a:srgbClr val="004F9E"/>
              </a:solidFill>
              <a:latin typeface="Arial Black"/>
              <a:ea typeface="Arial Black"/>
              <a:cs typeface="Arial Black"/>
              <a:sym typeface="Arial Black"/>
            </a:endParaRPr>
          </a:p>
        </p:txBody>
      </p:sp>
      <p:sp>
        <p:nvSpPr>
          <p:cNvPr id="478" name="Google Shape;478;p5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22</a:t>
            </a:r>
            <a:endParaRPr sz="1400" b="1" i="0" u="none" strike="noStrike" cap="none">
              <a:solidFill>
                <a:schemeClr val="dk2"/>
              </a:solidFill>
              <a:latin typeface="Arial"/>
              <a:ea typeface="Arial"/>
              <a:cs typeface="Arial"/>
              <a:sym typeface="Arial"/>
            </a:endParaRPr>
          </a:p>
        </p:txBody>
      </p:sp>
      <p:pic>
        <p:nvPicPr>
          <p:cNvPr id="479" name="Google Shape;479;p53"/>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80" name="Google Shape;480;p53"/>
          <p:cNvSpPr txBox="1"/>
          <p:nvPr/>
        </p:nvSpPr>
        <p:spPr>
          <a:xfrm>
            <a:off x="839786" y="2013629"/>
            <a:ext cx="940149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000000"/>
                </a:solidFill>
                <a:latin typeface="Arial"/>
                <a:ea typeface="Arial"/>
                <a:cs typeface="Arial"/>
                <a:sym typeface="Arial"/>
              </a:rPr>
              <a:t>Главное и самое очевидное преимущество банковских депозитных вкладов — защита ваших сбережений.</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grpSp>
        <p:nvGrpSpPr>
          <p:cNvPr id="481" name="Google Shape;481;p53"/>
          <p:cNvGrpSpPr/>
          <p:nvPr/>
        </p:nvGrpSpPr>
        <p:grpSpPr>
          <a:xfrm>
            <a:off x="839786" y="3121223"/>
            <a:ext cx="579283" cy="579283"/>
            <a:chOff x="839786" y="2820444"/>
            <a:chExt cx="579283" cy="579283"/>
          </a:xfrm>
        </p:grpSpPr>
        <p:sp>
          <p:nvSpPr>
            <p:cNvPr id="482" name="Google Shape;482;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83" name="Google Shape;483;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84" name="Google Shape;484;p53"/>
          <p:cNvSpPr txBox="1"/>
          <p:nvPr/>
        </p:nvSpPr>
        <p:spPr>
          <a:xfrm>
            <a:off x="1602917" y="3121223"/>
            <a:ext cx="3994673"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Они повышают ваши шансы быстрее накопить нужную сумму</a:t>
            </a:r>
            <a:endParaRPr sz="2000" b="0" i="0" u="none" strike="noStrike" cap="none">
              <a:solidFill>
                <a:srgbClr val="000000"/>
              </a:solidFill>
              <a:latin typeface="Arial"/>
              <a:ea typeface="Arial"/>
              <a:cs typeface="Arial"/>
              <a:sym typeface="Arial"/>
            </a:endParaRPr>
          </a:p>
        </p:txBody>
      </p:sp>
      <p:grpSp>
        <p:nvGrpSpPr>
          <p:cNvPr id="485" name="Google Shape;485;p53"/>
          <p:cNvGrpSpPr/>
          <p:nvPr/>
        </p:nvGrpSpPr>
        <p:grpSpPr>
          <a:xfrm>
            <a:off x="839786" y="4023318"/>
            <a:ext cx="579283" cy="579283"/>
            <a:chOff x="839786" y="2820444"/>
            <a:chExt cx="579283" cy="579283"/>
          </a:xfrm>
        </p:grpSpPr>
        <p:sp>
          <p:nvSpPr>
            <p:cNvPr id="486" name="Google Shape;486;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87" name="Google Shape;487;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88" name="Google Shape;488;p53"/>
          <p:cNvSpPr txBox="1"/>
          <p:nvPr/>
        </p:nvSpPr>
        <p:spPr>
          <a:xfrm>
            <a:off x="1602918" y="4023318"/>
            <a:ext cx="3737178"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У вас не возникнет соблазн воспользоваться частью денег</a:t>
            </a:r>
            <a:endParaRPr sz="2000" b="0" i="0" u="none" strike="noStrike" cap="none">
              <a:solidFill>
                <a:schemeClr val="dk1"/>
              </a:solidFill>
              <a:latin typeface="Arial"/>
              <a:ea typeface="Arial"/>
              <a:cs typeface="Arial"/>
              <a:sym typeface="Arial"/>
            </a:endParaRPr>
          </a:p>
        </p:txBody>
      </p:sp>
      <p:grpSp>
        <p:nvGrpSpPr>
          <p:cNvPr id="489" name="Google Shape;489;p53"/>
          <p:cNvGrpSpPr/>
          <p:nvPr/>
        </p:nvGrpSpPr>
        <p:grpSpPr>
          <a:xfrm>
            <a:off x="6594410" y="3121223"/>
            <a:ext cx="579283" cy="579283"/>
            <a:chOff x="839786" y="2820444"/>
            <a:chExt cx="579283" cy="579283"/>
          </a:xfrm>
        </p:grpSpPr>
        <p:sp>
          <p:nvSpPr>
            <p:cNvPr id="490" name="Google Shape;490;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1" name="Google Shape;491;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92" name="Google Shape;492;p53"/>
          <p:cNvSpPr txBox="1"/>
          <p:nvPr/>
        </p:nvSpPr>
        <p:spPr>
          <a:xfrm>
            <a:off x="7357541" y="3121223"/>
            <a:ext cx="384138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Вы грамотнее планируете бюджет</a:t>
            </a:r>
            <a:endParaRPr sz="2000" b="0" i="0" u="none" strike="noStrike" cap="none">
              <a:solidFill>
                <a:srgbClr val="000000"/>
              </a:solidFill>
              <a:latin typeface="Arial"/>
              <a:ea typeface="Arial"/>
              <a:cs typeface="Arial"/>
              <a:sym typeface="Arial"/>
            </a:endParaRPr>
          </a:p>
        </p:txBody>
      </p:sp>
      <p:grpSp>
        <p:nvGrpSpPr>
          <p:cNvPr id="493" name="Google Shape;493;p53"/>
          <p:cNvGrpSpPr/>
          <p:nvPr/>
        </p:nvGrpSpPr>
        <p:grpSpPr>
          <a:xfrm>
            <a:off x="6594410" y="4023318"/>
            <a:ext cx="579283" cy="579283"/>
            <a:chOff x="839786" y="2820444"/>
            <a:chExt cx="579283" cy="579283"/>
          </a:xfrm>
        </p:grpSpPr>
        <p:sp>
          <p:nvSpPr>
            <p:cNvPr id="494" name="Google Shape;494;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5" name="Google Shape;495;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96" name="Google Shape;496;p53"/>
          <p:cNvSpPr txBox="1"/>
          <p:nvPr/>
        </p:nvSpPr>
        <p:spPr>
          <a:xfrm>
            <a:off x="7357542" y="4023318"/>
            <a:ext cx="399467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Позволяют обеспечить близких людей деньгами в будущем</a:t>
            </a:r>
            <a:endParaRPr sz="2000" b="0" i="0" u="none" strike="noStrike" cap="none">
              <a:solidFill>
                <a:srgbClr val="000000"/>
              </a:solidFill>
              <a:latin typeface="Arial"/>
              <a:ea typeface="Arial"/>
              <a:cs typeface="Arial"/>
              <a:sym typeface="Arial"/>
            </a:endParaRPr>
          </a:p>
        </p:txBody>
      </p:sp>
      <p:grpSp>
        <p:nvGrpSpPr>
          <p:cNvPr id="497" name="Google Shape;497;p53"/>
          <p:cNvGrpSpPr/>
          <p:nvPr/>
        </p:nvGrpSpPr>
        <p:grpSpPr>
          <a:xfrm>
            <a:off x="6594410" y="4925415"/>
            <a:ext cx="579283" cy="579283"/>
            <a:chOff x="839786" y="2820444"/>
            <a:chExt cx="579283" cy="579283"/>
          </a:xfrm>
        </p:grpSpPr>
        <p:sp>
          <p:nvSpPr>
            <p:cNvPr id="498" name="Google Shape;498;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9" name="Google Shape;499;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500" name="Google Shape;500;p53"/>
          <p:cNvSpPr txBox="1"/>
          <p:nvPr/>
        </p:nvSpPr>
        <p:spPr>
          <a:xfrm>
            <a:off x="7357542" y="4925415"/>
            <a:ext cx="3476182"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Помогают увеличить вложенную сумму</a:t>
            </a:r>
            <a:endParaRPr sz="2000" b="0" i="0" u="none" strike="noStrike" cap="none">
              <a:solidFill>
                <a:srgbClr val="000000"/>
              </a:solidFill>
              <a:latin typeface="Arial"/>
              <a:ea typeface="Arial"/>
              <a:cs typeface="Arial"/>
              <a:sym typeface="Arial"/>
            </a:endParaRPr>
          </a:p>
        </p:txBody>
      </p:sp>
      <p:pic>
        <p:nvPicPr>
          <p:cNvPr id="501" name="Google Shape;501;p53"/>
          <p:cNvPicPr preferRelativeResize="0"/>
          <p:nvPr/>
        </p:nvPicPr>
        <p:blipFill rotWithShape="1">
          <a:blip r:embed="rId6">
            <a:alphaModFix/>
          </a:blip>
          <a:srcRect/>
          <a:stretch/>
        </p:blipFill>
        <p:spPr>
          <a:xfrm>
            <a:off x="2979202" y="4925413"/>
            <a:ext cx="2359044" cy="28454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54"/>
          <p:cNvPicPr preferRelativeResize="0"/>
          <p:nvPr/>
        </p:nvPicPr>
        <p:blipFill rotWithShape="1">
          <a:blip r:embed="rId3">
            <a:alphaModFix/>
          </a:blip>
          <a:srcRect/>
          <a:stretch/>
        </p:blipFill>
        <p:spPr>
          <a:xfrm>
            <a:off x="3348354" y="5252548"/>
            <a:ext cx="4832478" cy="883902"/>
          </a:xfrm>
          <a:prstGeom prst="rect">
            <a:avLst/>
          </a:prstGeom>
          <a:noFill/>
          <a:ln>
            <a:noFill/>
          </a:ln>
        </p:spPr>
      </p:pic>
      <p:sp>
        <p:nvSpPr>
          <p:cNvPr id="508" name="Google Shape;508;p54"/>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4400"/>
              <a:buFont typeface="Arial"/>
              <a:buNone/>
            </a:pPr>
            <a:r>
              <a:rPr lang="ru-RU" sz="3600" b="1">
                <a:solidFill>
                  <a:srgbClr val="004F9E"/>
                </a:solidFill>
                <a:latin typeface="Arial Black"/>
                <a:ea typeface="Arial Black"/>
                <a:cs typeface="Arial Black"/>
                <a:sym typeface="Arial Black"/>
              </a:rPr>
              <a:t>Виды депозитов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форме ценностей Металлические счета</a:t>
            </a:r>
            <a:endParaRPr sz="1100" b="1">
              <a:solidFill>
                <a:srgbClr val="004F9E"/>
              </a:solidFill>
              <a:latin typeface="Arial Black"/>
              <a:ea typeface="Arial Black"/>
              <a:cs typeface="Arial Black"/>
              <a:sym typeface="Arial Black"/>
            </a:endParaRPr>
          </a:p>
        </p:txBody>
      </p:sp>
      <p:sp>
        <p:nvSpPr>
          <p:cNvPr id="509" name="Google Shape;509;p5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23</a:t>
            </a:r>
            <a:endParaRPr sz="1400" b="1" i="0" u="none" strike="noStrike" cap="none">
              <a:solidFill>
                <a:schemeClr val="dk2"/>
              </a:solidFill>
              <a:latin typeface="Arial"/>
              <a:ea typeface="Arial"/>
              <a:cs typeface="Arial"/>
              <a:sym typeface="Arial"/>
            </a:endParaRPr>
          </a:p>
        </p:txBody>
      </p:sp>
      <p:pic>
        <p:nvPicPr>
          <p:cNvPr id="510" name="Google Shape;510;p54"/>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511" name="Google Shape;511;p54"/>
          <p:cNvSpPr txBox="1"/>
          <p:nvPr/>
        </p:nvSpPr>
        <p:spPr>
          <a:xfrm>
            <a:off x="839785" y="2526798"/>
            <a:ext cx="8766923"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2D33"/>
              </a:buClr>
              <a:buSzPts val="2000"/>
              <a:buFont typeface="Arial"/>
              <a:buNone/>
            </a:pPr>
            <a:r>
              <a:rPr lang="ru-RU" sz="2000" b="1" i="0" u="none" strike="noStrike" cap="none">
                <a:solidFill>
                  <a:srgbClr val="2B2D33"/>
                </a:solidFill>
                <a:latin typeface="Arial"/>
                <a:ea typeface="Arial"/>
                <a:cs typeface="Arial"/>
                <a:sym typeface="Arial"/>
              </a:rPr>
              <a:t>Если речь идет о драгоценных металлах (золото, серебро, платина, палладий), есть два варианта</a:t>
            </a:r>
            <a:endParaRPr sz="2000" b="1" i="0" u="none" strike="noStrike" cap="none">
              <a:solidFill>
                <a:schemeClr val="dk1"/>
              </a:solidFill>
              <a:latin typeface="Arial"/>
              <a:ea typeface="Arial"/>
              <a:cs typeface="Arial"/>
              <a:sym typeface="Arial"/>
            </a:endParaRPr>
          </a:p>
        </p:txBody>
      </p:sp>
      <p:grpSp>
        <p:nvGrpSpPr>
          <p:cNvPr id="512" name="Google Shape;512;p54"/>
          <p:cNvGrpSpPr/>
          <p:nvPr/>
        </p:nvGrpSpPr>
        <p:grpSpPr>
          <a:xfrm>
            <a:off x="839786" y="3678274"/>
            <a:ext cx="642468" cy="743793"/>
            <a:chOff x="3095305" y="5265227"/>
            <a:chExt cx="642468" cy="743793"/>
          </a:xfrm>
        </p:grpSpPr>
        <p:sp>
          <p:nvSpPr>
            <p:cNvPr id="513" name="Google Shape;513;p54"/>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514" name="Google Shape;514;p54"/>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1</a:t>
              </a:r>
              <a:endParaRPr sz="4500" b="1" i="0" u="none" strike="noStrike" cap="none">
                <a:solidFill>
                  <a:schemeClr val="lt1"/>
                </a:solidFill>
                <a:latin typeface="Arial Black"/>
                <a:ea typeface="Arial Black"/>
                <a:cs typeface="Arial Black"/>
                <a:sym typeface="Arial Black"/>
              </a:endParaRPr>
            </a:p>
          </p:txBody>
        </p:sp>
      </p:grpSp>
      <p:grpSp>
        <p:nvGrpSpPr>
          <p:cNvPr id="515" name="Google Shape;515;p54"/>
          <p:cNvGrpSpPr/>
          <p:nvPr/>
        </p:nvGrpSpPr>
        <p:grpSpPr>
          <a:xfrm>
            <a:off x="6221235" y="3678274"/>
            <a:ext cx="642468" cy="743793"/>
            <a:chOff x="3095305" y="5265227"/>
            <a:chExt cx="642468" cy="743793"/>
          </a:xfrm>
        </p:grpSpPr>
        <p:sp>
          <p:nvSpPr>
            <p:cNvPr id="516" name="Google Shape;516;p54"/>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517" name="Google Shape;517;p54"/>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2</a:t>
              </a:r>
              <a:endParaRPr sz="4500" b="1" i="0" u="none" strike="noStrike" cap="none">
                <a:solidFill>
                  <a:schemeClr val="lt1"/>
                </a:solidFill>
                <a:latin typeface="Arial Black"/>
                <a:ea typeface="Arial Black"/>
                <a:cs typeface="Arial Black"/>
                <a:sym typeface="Arial Black"/>
              </a:endParaRPr>
            </a:p>
          </p:txBody>
        </p:sp>
      </p:grpSp>
      <p:sp>
        <p:nvSpPr>
          <p:cNvPr id="518" name="Google Shape;518;p54"/>
          <p:cNvSpPr txBox="1"/>
          <p:nvPr/>
        </p:nvSpPr>
        <p:spPr>
          <a:xfrm>
            <a:off x="1677718" y="3737564"/>
            <a:ext cx="312593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Фактическое размещение ценностей</a:t>
            </a:r>
            <a:endParaRPr sz="1800" b="1" i="0" u="none" strike="noStrike" cap="none">
              <a:solidFill>
                <a:srgbClr val="000000"/>
              </a:solidFill>
              <a:latin typeface="Calibri"/>
              <a:ea typeface="Calibri"/>
              <a:cs typeface="Calibri"/>
              <a:sym typeface="Calibri"/>
            </a:endParaRPr>
          </a:p>
        </p:txBody>
      </p:sp>
      <p:sp>
        <p:nvSpPr>
          <p:cNvPr id="519" name="Google Shape;519;p54"/>
          <p:cNvSpPr txBox="1"/>
          <p:nvPr/>
        </p:nvSpPr>
        <p:spPr>
          <a:xfrm>
            <a:off x="7076138" y="3737564"/>
            <a:ext cx="343814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Металлические обезличенные счета</a:t>
            </a:r>
            <a:endParaRPr sz="1800" b="1" i="0" u="none" strike="noStrike" cap="none">
              <a:solidFill>
                <a:srgbClr val="000000"/>
              </a:solidFill>
              <a:latin typeface="Calibri"/>
              <a:ea typeface="Calibri"/>
              <a:cs typeface="Calibri"/>
              <a:sym typeface="Calibri"/>
            </a:endParaRPr>
          </a:p>
        </p:txBody>
      </p:sp>
      <p:pic>
        <p:nvPicPr>
          <p:cNvPr id="520" name="Google Shape;520;p54"/>
          <p:cNvPicPr preferRelativeResize="0"/>
          <p:nvPr/>
        </p:nvPicPr>
        <p:blipFill rotWithShape="1">
          <a:blip r:embed="rId5">
            <a:alphaModFix/>
          </a:blip>
          <a:srcRect/>
          <a:stretch/>
        </p:blipFill>
        <p:spPr>
          <a:xfrm>
            <a:off x="4111942" y="5149944"/>
            <a:ext cx="3438144" cy="8063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5"/>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Акции и облигации,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ПИФы и ИИС</a:t>
            </a:r>
            <a:endParaRPr sz="1100" b="1">
              <a:solidFill>
                <a:srgbClr val="004F9E"/>
              </a:solidFill>
              <a:latin typeface="Arial Black"/>
              <a:ea typeface="Arial Black"/>
              <a:cs typeface="Arial Black"/>
              <a:sym typeface="Arial Black"/>
            </a:endParaRPr>
          </a:p>
        </p:txBody>
      </p:sp>
      <p:sp>
        <p:nvSpPr>
          <p:cNvPr id="527" name="Google Shape;527;p5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24</a:t>
            </a:r>
            <a:endParaRPr sz="1400" b="1" i="0" u="none" strike="noStrike" cap="none">
              <a:solidFill>
                <a:schemeClr val="dk2"/>
              </a:solidFill>
              <a:latin typeface="Arial"/>
              <a:ea typeface="Arial"/>
              <a:cs typeface="Arial"/>
              <a:sym typeface="Arial"/>
            </a:endParaRPr>
          </a:p>
        </p:txBody>
      </p:sp>
      <p:pic>
        <p:nvPicPr>
          <p:cNvPr id="528" name="Google Shape;528;p55"/>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529" name="Google Shape;529;p55"/>
          <p:cNvSpPr txBox="1"/>
          <p:nvPr/>
        </p:nvSpPr>
        <p:spPr>
          <a:xfrm>
            <a:off x="839787" y="2018099"/>
            <a:ext cx="1033303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Бумажные акции или облигации, которые вы приобрели самостоятельно, можно доверить </a:t>
            </a:r>
            <a:r>
              <a:rPr lang="ru-RU" sz="2000" b="1" i="0" u="none" strike="noStrike" cap="none">
                <a:solidFill>
                  <a:srgbClr val="E51F59"/>
                </a:solidFill>
                <a:latin typeface="Arial"/>
                <a:ea typeface="Arial"/>
                <a:cs typeface="Arial"/>
                <a:sym typeface="Arial"/>
              </a:rPr>
              <a:t>депозитарию</a:t>
            </a:r>
            <a:r>
              <a:rPr lang="ru-RU" sz="2000" b="1" i="0" u="none" strike="noStrike" cap="none">
                <a:solidFill>
                  <a:srgbClr val="2B2D33"/>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Также можно вступить в </a:t>
            </a:r>
            <a:r>
              <a:rPr lang="ru-RU" sz="2000" b="1" i="0" u="none" strike="noStrike" cap="none">
                <a:solidFill>
                  <a:srgbClr val="E51F59"/>
                </a:solidFill>
                <a:latin typeface="Arial"/>
                <a:ea typeface="Arial"/>
                <a:cs typeface="Arial"/>
                <a:sym typeface="Arial"/>
              </a:rPr>
              <a:t>ПИФ</a:t>
            </a:r>
            <a:r>
              <a:rPr lang="ru-RU" sz="2000" b="1" i="0" u="none" strike="noStrike" cap="none">
                <a:solidFill>
                  <a:srgbClr val="2B2D33"/>
                </a:solidFill>
                <a:latin typeface="Arial"/>
                <a:ea typeface="Arial"/>
                <a:cs typeface="Arial"/>
                <a:sym typeface="Arial"/>
              </a:rPr>
              <a:t> или открыть обычный </a:t>
            </a:r>
            <a:r>
              <a:rPr lang="ru-RU" sz="2000" b="1" i="0" u="none" strike="noStrike" cap="none">
                <a:solidFill>
                  <a:srgbClr val="E51F59"/>
                </a:solidFill>
                <a:latin typeface="Arial"/>
                <a:ea typeface="Arial"/>
                <a:cs typeface="Arial"/>
                <a:sym typeface="Arial"/>
              </a:rPr>
              <a:t>брокерский счет </a:t>
            </a:r>
            <a:r>
              <a:rPr lang="ru-RU" sz="2000" b="1" i="0" u="none" strike="noStrike" cap="none">
                <a:solidFill>
                  <a:srgbClr val="2B2D33"/>
                </a:solidFill>
                <a:latin typeface="Arial"/>
                <a:ea typeface="Arial"/>
                <a:cs typeface="Arial"/>
                <a:sym typeface="Arial"/>
              </a:rPr>
              <a:t>или </a:t>
            </a:r>
            <a:r>
              <a:rPr lang="ru-RU" sz="2000" b="1" i="0" u="none" strike="noStrike" cap="none">
                <a:solidFill>
                  <a:srgbClr val="E51F59"/>
                </a:solidFill>
                <a:latin typeface="Arial"/>
                <a:ea typeface="Arial"/>
                <a:cs typeface="Arial"/>
                <a:sym typeface="Arial"/>
              </a:rPr>
              <a:t>ИИС</a:t>
            </a:r>
            <a:r>
              <a:rPr lang="ru-RU" sz="2000" b="1" i="0" u="none" strike="noStrike" cap="none">
                <a:solidFill>
                  <a:srgbClr val="2B2D33"/>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p:txBody>
      </p:sp>
      <p:sp>
        <p:nvSpPr>
          <p:cNvPr id="530" name="Google Shape;530;p55"/>
          <p:cNvSpPr txBox="1"/>
          <p:nvPr/>
        </p:nvSpPr>
        <p:spPr>
          <a:xfrm>
            <a:off x="7153850" y="4070374"/>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ндивидуальный</a:t>
            </a:r>
            <a:endParaRPr sz="2000" b="0" i="0" u="none" strike="noStrike" cap="none">
              <a:solidFill>
                <a:srgbClr val="000000"/>
              </a:solidFill>
              <a:latin typeface="Arial"/>
              <a:ea typeface="Arial"/>
              <a:cs typeface="Arial"/>
              <a:sym typeface="Arial"/>
            </a:endParaRPr>
          </a:p>
        </p:txBody>
      </p:sp>
      <p:sp>
        <p:nvSpPr>
          <p:cNvPr id="531" name="Google Shape;531;p55"/>
          <p:cNvSpPr txBox="1"/>
          <p:nvPr/>
        </p:nvSpPr>
        <p:spPr>
          <a:xfrm>
            <a:off x="3272099" y="3901367"/>
            <a:ext cx="531814" cy="16158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П</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Ф</a:t>
            </a:r>
            <a:endParaRPr sz="3500" b="0" i="0" u="none" strike="noStrike" cap="none">
              <a:solidFill>
                <a:srgbClr val="E51F59"/>
              </a:solidFill>
              <a:latin typeface="Arial"/>
              <a:ea typeface="Arial"/>
              <a:cs typeface="Arial"/>
              <a:sym typeface="Arial"/>
            </a:endParaRPr>
          </a:p>
        </p:txBody>
      </p:sp>
      <p:sp>
        <p:nvSpPr>
          <p:cNvPr id="532" name="Google Shape;532;p55"/>
          <p:cNvSpPr txBox="1"/>
          <p:nvPr/>
        </p:nvSpPr>
        <p:spPr>
          <a:xfrm>
            <a:off x="6651143" y="3891618"/>
            <a:ext cx="531814" cy="16158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С</a:t>
            </a:r>
            <a:endParaRPr sz="3500" b="0" i="0" u="none" strike="noStrike" cap="none">
              <a:solidFill>
                <a:srgbClr val="E51F59"/>
              </a:solidFill>
              <a:latin typeface="Arial"/>
              <a:ea typeface="Arial"/>
              <a:cs typeface="Arial"/>
              <a:sym typeface="Arial"/>
            </a:endParaRPr>
          </a:p>
        </p:txBody>
      </p:sp>
      <p:sp>
        <p:nvSpPr>
          <p:cNvPr id="533" name="Google Shape;533;p55"/>
          <p:cNvSpPr txBox="1"/>
          <p:nvPr/>
        </p:nvSpPr>
        <p:spPr>
          <a:xfrm>
            <a:off x="3728270" y="4088002"/>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аевой</a:t>
            </a:r>
            <a:endParaRPr sz="2000" b="0" i="0" u="none" strike="noStrike" cap="none">
              <a:solidFill>
                <a:srgbClr val="000000"/>
              </a:solidFill>
              <a:latin typeface="Arial"/>
              <a:ea typeface="Arial"/>
              <a:cs typeface="Arial"/>
              <a:sym typeface="Arial"/>
            </a:endParaRPr>
          </a:p>
        </p:txBody>
      </p:sp>
      <p:sp>
        <p:nvSpPr>
          <p:cNvPr id="534" name="Google Shape;534;p55"/>
          <p:cNvSpPr txBox="1"/>
          <p:nvPr/>
        </p:nvSpPr>
        <p:spPr>
          <a:xfrm>
            <a:off x="3728270" y="4630929"/>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нвестиционный</a:t>
            </a:r>
            <a:endParaRPr sz="2000" b="0" i="0" u="none" strike="noStrike" cap="none">
              <a:solidFill>
                <a:srgbClr val="000000"/>
              </a:solidFill>
              <a:latin typeface="Arial"/>
              <a:ea typeface="Arial"/>
              <a:cs typeface="Arial"/>
              <a:sym typeface="Arial"/>
            </a:endParaRPr>
          </a:p>
        </p:txBody>
      </p:sp>
      <p:sp>
        <p:nvSpPr>
          <p:cNvPr id="535" name="Google Shape;535;p55"/>
          <p:cNvSpPr txBox="1"/>
          <p:nvPr/>
        </p:nvSpPr>
        <p:spPr>
          <a:xfrm>
            <a:off x="3728270" y="5159566"/>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онд</a:t>
            </a:r>
            <a:endParaRPr sz="2000" b="0" i="0" u="none" strike="noStrike" cap="none">
              <a:solidFill>
                <a:srgbClr val="000000"/>
              </a:solidFill>
              <a:latin typeface="Arial"/>
              <a:ea typeface="Arial"/>
              <a:cs typeface="Arial"/>
              <a:sym typeface="Arial"/>
            </a:endParaRPr>
          </a:p>
        </p:txBody>
      </p:sp>
      <p:sp>
        <p:nvSpPr>
          <p:cNvPr id="536" name="Google Shape;536;p55"/>
          <p:cNvSpPr txBox="1"/>
          <p:nvPr/>
        </p:nvSpPr>
        <p:spPr>
          <a:xfrm>
            <a:off x="7153850" y="4613299"/>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нвестиционный</a:t>
            </a:r>
            <a:endParaRPr sz="2000" b="0" i="0" u="none" strike="noStrike" cap="none">
              <a:solidFill>
                <a:srgbClr val="000000"/>
              </a:solidFill>
              <a:latin typeface="Arial"/>
              <a:ea typeface="Arial"/>
              <a:cs typeface="Arial"/>
              <a:sym typeface="Arial"/>
            </a:endParaRPr>
          </a:p>
        </p:txBody>
      </p:sp>
      <p:sp>
        <p:nvSpPr>
          <p:cNvPr id="537" name="Google Shape;537;p55"/>
          <p:cNvSpPr txBox="1"/>
          <p:nvPr/>
        </p:nvSpPr>
        <p:spPr>
          <a:xfrm>
            <a:off x="7153850" y="5156224"/>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чет</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6"/>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SzPts val="1800"/>
              <a:buNone/>
            </a:pPr>
            <a:r>
              <a:rPr lang="ru-RU" sz="3600" dirty="0">
                <a:solidFill>
                  <a:srgbClr val="004F9E"/>
                </a:solidFill>
              </a:rPr>
              <a:t>Как начать инвестировать?</a:t>
            </a:r>
            <a:endParaRPr sz="1100" b="1" dirty="0">
              <a:solidFill>
                <a:srgbClr val="004F9E"/>
              </a:solidFill>
              <a:latin typeface="Arial Black"/>
              <a:ea typeface="Arial Black"/>
              <a:cs typeface="Arial Black"/>
              <a:sym typeface="Arial Black"/>
            </a:endParaRPr>
          </a:p>
        </p:txBody>
      </p:sp>
      <p:sp>
        <p:nvSpPr>
          <p:cNvPr id="2" name="Текст 1">
            <a:extLst>
              <a:ext uri="{FF2B5EF4-FFF2-40B4-BE49-F238E27FC236}">
                <a16:creationId xmlns:a16="http://schemas.microsoft.com/office/drawing/2014/main" id="{7F640F7C-A5CF-CFFF-A561-29F34B27BBCB}"/>
              </a:ext>
            </a:extLst>
          </p:cNvPr>
          <p:cNvSpPr>
            <a:spLocks noGrp="1"/>
          </p:cNvSpPr>
          <p:nvPr>
            <p:ph type="body" idx="1"/>
          </p:nvPr>
        </p:nvSpPr>
        <p:spPr/>
        <p:txBody>
          <a:bodyPr/>
          <a:lstStyle/>
          <a:p>
            <a:endParaRPr lang="ru-RU"/>
          </a:p>
        </p:txBody>
      </p:sp>
      <p:sp>
        <p:nvSpPr>
          <p:cNvPr id="544" name="Google Shape;544;p5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dk2"/>
                </a:solidFill>
                <a:latin typeface="Arial"/>
                <a:ea typeface="Arial"/>
                <a:cs typeface="Arial"/>
                <a:sym typeface="Arial"/>
              </a:rPr>
              <a:t>25</a:t>
            </a:r>
            <a:endParaRPr sz="1400" b="1" i="0" u="none" strike="noStrike" cap="none" dirty="0">
              <a:solidFill>
                <a:schemeClr val="dk2"/>
              </a:solidFill>
              <a:latin typeface="Arial"/>
              <a:ea typeface="Arial"/>
              <a:cs typeface="Arial"/>
              <a:sym typeface="Arial"/>
            </a:endParaRPr>
          </a:p>
        </p:txBody>
      </p:sp>
      <p:pic>
        <p:nvPicPr>
          <p:cNvPr id="545" name="Google Shape;545;p5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546" name="Google Shape;546;p56"/>
          <p:cNvSpPr txBox="1"/>
          <p:nvPr/>
        </p:nvSpPr>
        <p:spPr>
          <a:xfrm>
            <a:off x="839786" y="1626919"/>
            <a:ext cx="940149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ru-RU" sz="2000" b="1" i="0" u="none" strike="noStrike" cap="none">
                <a:solidFill>
                  <a:srgbClr val="000000"/>
                </a:solidFill>
                <a:latin typeface="Arial"/>
                <a:ea typeface="Arial"/>
                <a:cs typeface="Arial"/>
                <a:sym typeface="Arial"/>
              </a:rPr>
              <a:t>Подсказки начинающему инвестору</a:t>
            </a:r>
            <a:endParaRPr sz="2000" b="0" i="0" u="none" strike="noStrike" cap="none">
              <a:solidFill>
                <a:srgbClr val="000000"/>
              </a:solidFill>
              <a:latin typeface="Arial"/>
              <a:ea typeface="Arial"/>
              <a:cs typeface="Arial"/>
              <a:sym typeface="Arial"/>
            </a:endParaRPr>
          </a:p>
        </p:txBody>
      </p:sp>
      <p:sp>
        <p:nvSpPr>
          <p:cNvPr id="547" name="Google Shape;547;p56"/>
          <p:cNvSpPr txBox="1"/>
          <p:nvPr/>
        </p:nvSpPr>
        <p:spPr>
          <a:xfrm>
            <a:off x="3459942" y="5486956"/>
            <a:ext cx="718255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E51F59"/>
                </a:solidFill>
                <a:latin typeface="Arial"/>
                <a:ea typeface="Arial"/>
                <a:cs typeface="Arial"/>
                <a:sym typeface="Arial"/>
              </a:rPr>
              <a:t>Помните</a:t>
            </a:r>
            <a:r>
              <a:rPr lang="ru-RU" sz="2000" b="0" i="1" u="none" strike="noStrike" cap="none">
                <a:solidFill>
                  <a:srgbClr val="000000"/>
                </a:solidFill>
                <a:latin typeface="Arial"/>
                <a:ea typeface="Arial"/>
                <a:cs typeface="Arial"/>
                <a:sym typeface="Arial"/>
              </a:rPr>
              <a:t>, что при инвестициях никто не гарантирует сохранность ваших средств.</a:t>
            </a:r>
            <a:endParaRPr/>
          </a:p>
        </p:txBody>
      </p:sp>
      <p:sp>
        <p:nvSpPr>
          <p:cNvPr id="548" name="Google Shape;548;p56"/>
          <p:cNvSpPr/>
          <p:nvPr/>
        </p:nvSpPr>
        <p:spPr>
          <a:xfrm>
            <a:off x="3227451" y="5530208"/>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49" name="Google Shape;549;p56"/>
          <p:cNvGrpSpPr/>
          <p:nvPr/>
        </p:nvGrpSpPr>
        <p:grpSpPr>
          <a:xfrm>
            <a:off x="839786" y="2248243"/>
            <a:ext cx="579283" cy="579283"/>
            <a:chOff x="839786" y="2820444"/>
            <a:chExt cx="579283" cy="579283"/>
          </a:xfrm>
        </p:grpSpPr>
        <p:sp>
          <p:nvSpPr>
            <p:cNvPr id="550" name="Google Shape;550;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1" name="Google Shape;551;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52" name="Google Shape;552;p56"/>
          <p:cNvSpPr txBox="1"/>
          <p:nvPr/>
        </p:nvSpPr>
        <p:spPr>
          <a:xfrm>
            <a:off x="1602917" y="2381259"/>
            <a:ext cx="399467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Займитесь самообразованием</a:t>
            </a:r>
            <a:endParaRPr sz="2000" b="0" i="0" u="none" strike="noStrike" cap="none">
              <a:solidFill>
                <a:srgbClr val="000000"/>
              </a:solidFill>
              <a:latin typeface="Arial"/>
              <a:ea typeface="Arial"/>
              <a:cs typeface="Arial"/>
              <a:sym typeface="Arial"/>
            </a:endParaRPr>
          </a:p>
        </p:txBody>
      </p:sp>
      <p:grpSp>
        <p:nvGrpSpPr>
          <p:cNvPr id="553" name="Google Shape;553;p56"/>
          <p:cNvGrpSpPr/>
          <p:nvPr/>
        </p:nvGrpSpPr>
        <p:grpSpPr>
          <a:xfrm>
            <a:off x="839786" y="2993554"/>
            <a:ext cx="579283" cy="579283"/>
            <a:chOff x="839786" y="2820444"/>
            <a:chExt cx="579283" cy="579283"/>
          </a:xfrm>
        </p:grpSpPr>
        <p:sp>
          <p:nvSpPr>
            <p:cNvPr id="554" name="Google Shape;554;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5" name="Google Shape;555;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56" name="Google Shape;556;p56"/>
          <p:cNvSpPr txBox="1"/>
          <p:nvPr/>
        </p:nvSpPr>
        <p:spPr>
          <a:xfrm>
            <a:off x="1602918" y="3147441"/>
            <a:ext cx="373717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Выберите, во что вкладывать</a:t>
            </a:r>
            <a:endParaRPr sz="2000" b="0" i="0" u="none" strike="noStrike" cap="none">
              <a:solidFill>
                <a:schemeClr val="dk1"/>
              </a:solidFill>
              <a:latin typeface="Arial"/>
              <a:ea typeface="Arial"/>
              <a:cs typeface="Arial"/>
              <a:sym typeface="Arial"/>
            </a:endParaRPr>
          </a:p>
        </p:txBody>
      </p:sp>
      <p:grpSp>
        <p:nvGrpSpPr>
          <p:cNvPr id="557" name="Google Shape;557;p56"/>
          <p:cNvGrpSpPr/>
          <p:nvPr/>
        </p:nvGrpSpPr>
        <p:grpSpPr>
          <a:xfrm>
            <a:off x="6594410" y="2248243"/>
            <a:ext cx="579283" cy="579283"/>
            <a:chOff x="839786" y="2820444"/>
            <a:chExt cx="579283" cy="579283"/>
          </a:xfrm>
        </p:grpSpPr>
        <p:sp>
          <p:nvSpPr>
            <p:cNvPr id="558" name="Google Shape;558;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9" name="Google Shape;559;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0" name="Google Shape;560;p56"/>
          <p:cNvSpPr txBox="1"/>
          <p:nvPr/>
        </p:nvSpPr>
        <p:spPr>
          <a:xfrm>
            <a:off x="7357541" y="2248243"/>
            <a:ext cx="384138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Определите сумму первых инвестиций</a:t>
            </a:r>
            <a:endParaRPr sz="2000" b="0" i="0" u="none" strike="noStrike" cap="none">
              <a:solidFill>
                <a:srgbClr val="000000"/>
              </a:solidFill>
              <a:latin typeface="Arial"/>
              <a:ea typeface="Arial"/>
              <a:cs typeface="Arial"/>
              <a:sym typeface="Arial"/>
            </a:endParaRPr>
          </a:p>
        </p:txBody>
      </p:sp>
      <p:grpSp>
        <p:nvGrpSpPr>
          <p:cNvPr id="561" name="Google Shape;561;p56"/>
          <p:cNvGrpSpPr/>
          <p:nvPr/>
        </p:nvGrpSpPr>
        <p:grpSpPr>
          <a:xfrm>
            <a:off x="6594410" y="2993554"/>
            <a:ext cx="579283" cy="579283"/>
            <a:chOff x="839786" y="2820444"/>
            <a:chExt cx="579283" cy="579283"/>
          </a:xfrm>
        </p:grpSpPr>
        <p:sp>
          <p:nvSpPr>
            <p:cNvPr id="562" name="Google Shape;562;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63" name="Google Shape;563;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4" name="Google Shape;564;p56"/>
          <p:cNvSpPr txBox="1"/>
          <p:nvPr/>
        </p:nvSpPr>
        <p:spPr>
          <a:xfrm>
            <a:off x="7357542" y="3137432"/>
            <a:ext cx="39946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Используйте сложные проценты</a:t>
            </a:r>
            <a:endParaRPr sz="2000" b="0" i="0" u="none" strike="noStrike" cap="none">
              <a:solidFill>
                <a:srgbClr val="000000"/>
              </a:solidFill>
              <a:latin typeface="Arial"/>
              <a:ea typeface="Arial"/>
              <a:cs typeface="Arial"/>
              <a:sym typeface="Arial"/>
            </a:endParaRPr>
          </a:p>
        </p:txBody>
      </p:sp>
      <p:grpSp>
        <p:nvGrpSpPr>
          <p:cNvPr id="565" name="Google Shape;565;p56"/>
          <p:cNvGrpSpPr/>
          <p:nvPr/>
        </p:nvGrpSpPr>
        <p:grpSpPr>
          <a:xfrm>
            <a:off x="6594410" y="3726675"/>
            <a:ext cx="579283" cy="579283"/>
            <a:chOff x="839786" y="2820444"/>
            <a:chExt cx="579283" cy="579283"/>
          </a:xfrm>
        </p:grpSpPr>
        <p:sp>
          <p:nvSpPr>
            <p:cNvPr id="566" name="Google Shape;566;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67" name="Google Shape;567;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8" name="Google Shape;568;p56"/>
          <p:cNvSpPr txBox="1"/>
          <p:nvPr/>
        </p:nvSpPr>
        <p:spPr>
          <a:xfrm>
            <a:off x="7357542" y="3871773"/>
            <a:ext cx="347618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Пополняйте инвестсчет</a:t>
            </a:r>
            <a:endParaRPr sz="2000" b="0" i="0" u="none" strike="noStrike" cap="none">
              <a:solidFill>
                <a:srgbClr val="000000"/>
              </a:solidFill>
              <a:latin typeface="Arial"/>
              <a:ea typeface="Arial"/>
              <a:cs typeface="Arial"/>
              <a:sym typeface="Arial"/>
            </a:endParaRPr>
          </a:p>
        </p:txBody>
      </p:sp>
      <p:grpSp>
        <p:nvGrpSpPr>
          <p:cNvPr id="569" name="Google Shape;569;p56"/>
          <p:cNvGrpSpPr/>
          <p:nvPr/>
        </p:nvGrpSpPr>
        <p:grpSpPr>
          <a:xfrm>
            <a:off x="839786" y="3714793"/>
            <a:ext cx="579283" cy="579283"/>
            <a:chOff x="839786" y="2820444"/>
            <a:chExt cx="579283" cy="579283"/>
          </a:xfrm>
        </p:grpSpPr>
        <p:sp>
          <p:nvSpPr>
            <p:cNvPr id="570" name="Google Shape;570;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71" name="Google Shape;571;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72" name="Google Shape;572;p56"/>
          <p:cNvSpPr txBox="1"/>
          <p:nvPr/>
        </p:nvSpPr>
        <p:spPr>
          <a:xfrm>
            <a:off x="1602918" y="3868680"/>
            <a:ext cx="373717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Комбинация ИИС+ОФЗ</a:t>
            </a:r>
            <a:endParaRPr sz="2000" b="0" i="0" u="none" strike="noStrike" cap="none">
              <a:solidFill>
                <a:schemeClr val="dk1"/>
              </a:solidFill>
              <a:latin typeface="Arial"/>
              <a:ea typeface="Arial"/>
              <a:cs typeface="Arial"/>
              <a:sym typeface="Arial"/>
            </a:endParaRPr>
          </a:p>
        </p:txBody>
      </p:sp>
      <p:grpSp>
        <p:nvGrpSpPr>
          <p:cNvPr id="573" name="Google Shape;573;p56"/>
          <p:cNvGrpSpPr/>
          <p:nvPr/>
        </p:nvGrpSpPr>
        <p:grpSpPr>
          <a:xfrm>
            <a:off x="6594410" y="4464246"/>
            <a:ext cx="579283" cy="579283"/>
            <a:chOff x="839786" y="2820444"/>
            <a:chExt cx="579283" cy="579283"/>
          </a:xfrm>
        </p:grpSpPr>
        <p:sp>
          <p:nvSpPr>
            <p:cNvPr id="574" name="Google Shape;574;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75" name="Google Shape;575;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76" name="Google Shape;576;p56"/>
          <p:cNvSpPr txBox="1"/>
          <p:nvPr/>
        </p:nvSpPr>
        <p:spPr>
          <a:xfrm>
            <a:off x="7357542" y="4599998"/>
            <a:ext cx="39946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Не мешайте деньгам работать</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838200" y="365125"/>
            <a:ext cx="7286213" cy="132556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EB6B6"/>
              </a:buClr>
              <a:buSzPts val="2800"/>
              <a:buFont typeface="Calibri"/>
              <a:buNone/>
            </a:pPr>
            <a:r>
              <a:rPr lang="ru-RU" sz="3600" dirty="0">
                <a:solidFill>
                  <a:srgbClr val="004F9E"/>
                </a:solidFill>
              </a:rPr>
              <a:t>Программа долгосрочных сбережений (ПДС)</a:t>
            </a:r>
          </a:p>
        </p:txBody>
      </p:sp>
      <p:sp>
        <p:nvSpPr>
          <p:cNvPr id="2" name="Текст 1">
            <a:extLst>
              <a:ext uri="{FF2B5EF4-FFF2-40B4-BE49-F238E27FC236}">
                <a16:creationId xmlns:a16="http://schemas.microsoft.com/office/drawing/2014/main" id="{41D05677-E127-4265-6831-C679CD62B162}"/>
              </a:ext>
            </a:extLst>
          </p:cNvPr>
          <p:cNvSpPr>
            <a:spLocks noGrp="1"/>
          </p:cNvSpPr>
          <p:nvPr>
            <p:ph type="body" idx="1"/>
          </p:nvPr>
        </p:nvSpPr>
        <p:spPr>
          <a:xfrm>
            <a:off x="836612" y="970520"/>
            <a:ext cx="10515600" cy="4351338"/>
          </a:xfrm>
        </p:spPr>
        <p:txBody>
          <a:bodyPr/>
          <a:lstStyle/>
          <a:p>
            <a:endParaRPr lang="ru-RU" dirty="0"/>
          </a:p>
        </p:txBody>
      </p:sp>
      <p:sp>
        <p:nvSpPr>
          <p:cNvPr id="12" name="Google Shape;136;p1">
            <a:extLst>
              <a:ext uri="{FF2B5EF4-FFF2-40B4-BE49-F238E27FC236}">
                <a16:creationId xmlns:a16="http://schemas.microsoft.com/office/drawing/2014/main" id="{EC279714-90D2-7B17-614D-61722CDAA80A}"/>
              </a:ext>
            </a:extLst>
          </p:cNvPr>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bg2"/>
                </a:solidFill>
                <a:latin typeface="+mj-lt"/>
                <a:ea typeface="Arial"/>
                <a:cs typeface="Arial"/>
                <a:sym typeface="Arial"/>
              </a:rPr>
              <a:t>26</a:t>
            </a:r>
            <a:endParaRPr sz="1400" b="1" i="0" u="none" strike="noStrike" cap="none" dirty="0">
              <a:solidFill>
                <a:schemeClr val="bg2"/>
              </a:solidFill>
              <a:latin typeface="+mj-lt"/>
              <a:ea typeface="Arial"/>
              <a:cs typeface="Arial"/>
              <a:sym typeface="Arial"/>
            </a:endParaRPr>
          </a:p>
        </p:txBody>
      </p:sp>
      <p:sp>
        <p:nvSpPr>
          <p:cNvPr id="3" name="Google Shape;504;p18">
            <a:extLst>
              <a:ext uri="{FF2B5EF4-FFF2-40B4-BE49-F238E27FC236}">
                <a16:creationId xmlns:a16="http://schemas.microsoft.com/office/drawing/2014/main" id="{5726A0B7-7FC8-32A0-7651-04AD9D47ADAF}"/>
              </a:ext>
            </a:extLst>
          </p:cNvPr>
          <p:cNvSpPr/>
          <p:nvPr/>
        </p:nvSpPr>
        <p:spPr>
          <a:xfrm>
            <a:off x="8106005"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4" name="Google Shape;505;p18">
            <a:extLst>
              <a:ext uri="{FF2B5EF4-FFF2-40B4-BE49-F238E27FC236}">
                <a16:creationId xmlns:a16="http://schemas.microsoft.com/office/drawing/2014/main" id="{803CC1B7-C318-6482-A949-022CA7874828}"/>
              </a:ext>
            </a:extLst>
          </p:cNvPr>
          <p:cNvSpPr/>
          <p:nvPr/>
        </p:nvSpPr>
        <p:spPr>
          <a:xfrm>
            <a:off x="4472897"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6" name="Google Shape;506;p18">
            <a:extLst>
              <a:ext uri="{FF2B5EF4-FFF2-40B4-BE49-F238E27FC236}">
                <a16:creationId xmlns:a16="http://schemas.microsoft.com/office/drawing/2014/main" id="{CA61F9B0-B273-2BD5-E49D-5BE8A7E814A0}"/>
              </a:ext>
            </a:extLst>
          </p:cNvPr>
          <p:cNvSpPr/>
          <p:nvPr/>
        </p:nvSpPr>
        <p:spPr>
          <a:xfrm>
            <a:off x="4472896"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 name="Google Shape;507;p18">
            <a:extLst>
              <a:ext uri="{FF2B5EF4-FFF2-40B4-BE49-F238E27FC236}">
                <a16:creationId xmlns:a16="http://schemas.microsoft.com/office/drawing/2014/main" id="{F3D9FD7A-B935-8D8D-162A-7659B77576A5}"/>
              </a:ext>
            </a:extLst>
          </p:cNvPr>
          <p:cNvSpPr/>
          <p:nvPr/>
        </p:nvSpPr>
        <p:spPr>
          <a:xfrm>
            <a:off x="8105879"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 name="Google Shape;508;p18">
            <a:extLst>
              <a:ext uri="{FF2B5EF4-FFF2-40B4-BE49-F238E27FC236}">
                <a16:creationId xmlns:a16="http://schemas.microsoft.com/office/drawing/2014/main" id="{7D080871-6A02-940A-8DCA-50B6F5EFA271}"/>
              </a:ext>
            </a:extLst>
          </p:cNvPr>
          <p:cNvSpPr/>
          <p:nvPr/>
        </p:nvSpPr>
        <p:spPr>
          <a:xfrm>
            <a:off x="839787"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 name="Google Shape;509;p18">
            <a:extLst>
              <a:ext uri="{FF2B5EF4-FFF2-40B4-BE49-F238E27FC236}">
                <a16:creationId xmlns:a16="http://schemas.microsoft.com/office/drawing/2014/main" id="{9844E09E-9D97-5007-305C-D45D9FABA655}"/>
              </a:ext>
            </a:extLst>
          </p:cNvPr>
          <p:cNvSpPr/>
          <p:nvPr/>
        </p:nvSpPr>
        <p:spPr>
          <a:xfrm>
            <a:off x="839787"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 name="Google Shape;510;p18">
            <a:extLst>
              <a:ext uri="{FF2B5EF4-FFF2-40B4-BE49-F238E27FC236}">
                <a16:creationId xmlns:a16="http://schemas.microsoft.com/office/drawing/2014/main" id="{79D7216D-3A1E-45A3-8A52-EAF634809679}"/>
              </a:ext>
            </a:extLst>
          </p:cNvPr>
          <p:cNvSpPr txBox="1"/>
          <p:nvPr/>
        </p:nvSpPr>
        <p:spPr>
          <a:xfrm>
            <a:off x="1154234" y="3036072"/>
            <a:ext cx="2585001" cy="1567128"/>
          </a:xfrm>
          <a:prstGeom prst="rect">
            <a:avLst/>
          </a:prstGeom>
          <a:noFill/>
          <a:ln>
            <a:noFill/>
          </a:ln>
        </p:spPr>
        <p:txBody>
          <a:bodyPr spcFirstLastPara="1" wrap="square" lIns="0" tIns="0" rIns="0" bIns="0" anchor="t" anchorCtr="0">
            <a:noAutofit/>
          </a:bodyPr>
          <a:lstStyle/>
          <a:p>
            <a:pPr marL="180000" marR="0" lvl="0" indent="-180000" algn="l" rtl="0">
              <a:lnSpc>
                <a:spcPct val="100000"/>
              </a:lnSpc>
              <a:spcBef>
                <a:spcPts val="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Денежная подушка безопасности</a:t>
            </a:r>
            <a:endParaRPr b="0" i="0" u="none" strike="noStrike" cap="none" dirty="0">
              <a:solidFill>
                <a:srgbClr val="000000"/>
              </a:solidFill>
              <a:latin typeface="Arial"/>
              <a:ea typeface="Arial"/>
              <a:cs typeface="Arial"/>
              <a:sym typeface="Arial"/>
            </a:endParaRPr>
          </a:p>
          <a:p>
            <a:pPr marL="180000" marR="0" lvl="0" indent="-180000" algn="l" rtl="0">
              <a:lnSpc>
                <a:spcPct val="100000"/>
              </a:lnSpc>
              <a:spcBef>
                <a:spcPts val="75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Сбережения на случай непредвиденных ситуаций</a:t>
            </a:r>
            <a:endParaRPr b="0" i="0" u="none" strike="noStrike" cap="none" dirty="0">
              <a:solidFill>
                <a:srgbClr val="000000"/>
              </a:solidFill>
              <a:latin typeface="Arial"/>
              <a:ea typeface="Arial"/>
              <a:cs typeface="Arial"/>
              <a:sym typeface="Arial"/>
            </a:endParaRPr>
          </a:p>
          <a:p>
            <a:pPr marL="180000" marR="0" lvl="0" indent="-180000" algn="l" rtl="0">
              <a:lnSpc>
                <a:spcPct val="100000"/>
              </a:lnSpc>
              <a:spcBef>
                <a:spcPts val="75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Регулярный доход </a:t>
            </a:r>
            <a:br>
              <a:rPr lang="en-US" b="0" i="0" u="none" strike="noStrike" cap="none" dirty="0">
                <a:solidFill>
                  <a:srgbClr val="0C0C0C"/>
                </a:solidFill>
                <a:latin typeface="Arial"/>
                <a:ea typeface="Arial"/>
                <a:cs typeface="Arial"/>
                <a:sym typeface="Arial"/>
              </a:rPr>
            </a:br>
            <a:r>
              <a:rPr lang="ru-RU" b="0" i="0" u="none" strike="noStrike" cap="none" dirty="0">
                <a:solidFill>
                  <a:srgbClr val="0C0C0C"/>
                </a:solidFill>
                <a:latin typeface="Arial"/>
                <a:ea typeface="Arial"/>
                <a:cs typeface="Arial"/>
                <a:sym typeface="Arial"/>
              </a:rPr>
              <a:t>в будущем</a:t>
            </a:r>
            <a:endParaRPr b="0" i="0" u="none" strike="noStrike" cap="none" dirty="0">
              <a:solidFill>
                <a:srgbClr val="000000"/>
              </a:solidFill>
              <a:latin typeface="Arial"/>
              <a:ea typeface="Arial"/>
              <a:cs typeface="Arial"/>
              <a:sym typeface="Arial"/>
            </a:endParaRPr>
          </a:p>
        </p:txBody>
      </p:sp>
      <p:grpSp>
        <p:nvGrpSpPr>
          <p:cNvPr id="11" name="Google Shape;511;p18">
            <a:extLst>
              <a:ext uri="{FF2B5EF4-FFF2-40B4-BE49-F238E27FC236}">
                <a16:creationId xmlns:a16="http://schemas.microsoft.com/office/drawing/2014/main" id="{16A2E8D3-573F-AB3B-2677-81F42641FAB5}"/>
              </a:ext>
            </a:extLst>
          </p:cNvPr>
          <p:cNvGrpSpPr/>
          <p:nvPr/>
        </p:nvGrpSpPr>
        <p:grpSpPr>
          <a:xfrm>
            <a:off x="1036503" y="1735694"/>
            <a:ext cx="903045" cy="663547"/>
            <a:chOff x="1306445" y="3397829"/>
            <a:chExt cx="367255" cy="269855"/>
          </a:xfrm>
        </p:grpSpPr>
        <p:sp>
          <p:nvSpPr>
            <p:cNvPr id="13" name="Google Shape;512;p18">
              <a:extLst>
                <a:ext uri="{FF2B5EF4-FFF2-40B4-BE49-F238E27FC236}">
                  <a16:creationId xmlns:a16="http://schemas.microsoft.com/office/drawing/2014/main" id="{6C863033-2866-61F5-E9C8-818A777D1512}"/>
                </a:ext>
              </a:extLst>
            </p:cNvPr>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4" name="Google Shape;513;p18">
              <a:extLst>
                <a:ext uri="{FF2B5EF4-FFF2-40B4-BE49-F238E27FC236}">
                  <a16:creationId xmlns:a16="http://schemas.microsoft.com/office/drawing/2014/main" id="{0C0FBF0C-04A2-AC53-49F1-C63D1F795AF1}"/>
                </a:ext>
              </a:extLst>
            </p:cNvPr>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5" name="Google Shape;514;p18">
              <a:extLst>
                <a:ext uri="{FF2B5EF4-FFF2-40B4-BE49-F238E27FC236}">
                  <a16:creationId xmlns:a16="http://schemas.microsoft.com/office/drawing/2014/main" id="{21830BC6-7E8C-0B03-CCDC-C0FE77EB85ED}"/>
                </a:ext>
              </a:extLst>
            </p:cNvPr>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6" name="Google Shape;515;p18">
              <a:extLst>
                <a:ext uri="{FF2B5EF4-FFF2-40B4-BE49-F238E27FC236}">
                  <a16:creationId xmlns:a16="http://schemas.microsoft.com/office/drawing/2014/main" id="{6AF07DE4-B196-80DE-D4EE-B29A1554D806}"/>
                </a:ext>
              </a:extLst>
            </p:cNvPr>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7" name="Google Shape;516;p18">
              <a:extLst>
                <a:ext uri="{FF2B5EF4-FFF2-40B4-BE49-F238E27FC236}">
                  <a16:creationId xmlns:a16="http://schemas.microsoft.com/office/drawing/2014/main" id="{47F205AD-EB1C-C87F-A5DE-2FC77C632BCE}"/>
                </a:ext>
              </a:extLst>
            </p:cNvPr>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8" name="Google Shape;517;p18">
              <a:extLst>
                <a:ext uri="{FF2B5EF4-FFF2-40B4-BE49-F238E27FC236}">
                  <a16:creationId xmlns:a16="http://schemas.microsoft.com/office/drawing/2014/main" id="{F6EF50FE-0A76-6833-8EE5-FC1740FA049B}"/>
                </a:ext>
              </a:extLst>
            </p:cNvPr>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grpSp>
      <p:sp>
        <p:nvSpPr>
          <p:cNvPr id="19" name="Google Shape;518;p18">
            <a:extLst>
              <a:ext uri="{FF2B5EF4-FFF2-40B4-BE49-F238E27FC236}">
                <a16:creationId xmlns:a16="http://schemas.microsoft.com/office/drawing/2014/main" id="{1B8313A1-7829-FF06-DE7B-A31100642D04}"/>
              </a:ext>
            </a:extLst>
          </p:cNvPr>
          <p:cNvSpPr txBox="1"/>
          <p:nvPr/>
        </p:nvSpPr>
        <p:spPr>
          <a:xfrm>
            <a:off x="8598576" y="2912025"/>
            <a:ext cx="2399212" cy="1815221"/>
          </a:xfrm>
          <a:prstGeom prst="rect">
            <a:avLst/>
          </a:prstGeom>
          <a:noFill/>
          <a:ln>
            <a:noFill/>
          </a:ln>
        </p:spPr>
        <p:txBody>
          <a:bodyPr spcFirstLastPara="1" wrap="square" lIns="0" tIns="0" rIns="0" bIns="0" anchor="t" anchorCtr="0">
            <a:noAutofit/>
          </a:bodyPr>
          <a:lstStyle/>
          <a:p>
            <a:pPr marL="180000" marR="0" lvl="0" indent="-180000" algn="l" rtl="0">
              <a:spcBef>
                <a:spcPts val="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После 15 лет действия договора </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При достижении 55 лет (женщины)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и 60 лет (мужчины)</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В особых жизненных ситуациях</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None/>
            </a:pP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None/>
            </a:pPr>
            <a:endParaRPr dirty="0">
              <a:solidFill>
                <a:srgbClr val="000000"/>
              </a:solidFill>
              <a:latin typeface="Arial"/>
              <a:ea typeface="Arial"/>
              <a:cs typeface="Arial"/>
              <a:sym typeface="Arial"/>
            </a:endParaRPr>
          </a:p>
        </p:txBody>
      </p:sp>
      <p:sp>
        <p:nvSpPr>
          <p:cNvPr id="20" name="Google Shape;519;p18">
            <a:extLst>
              <a:ext uri="{FF2B5EF4-FFF2-40B4-BE49-F238E27FC236}">
                <a16:creationId xmlns:a16="http://schemas.microsoft.com/office/drawing/2014/main" id="{C945CB74-1F5F-8622-EF86-CDE67DC005C6}"/>
              </a:ext>
            </a:extLst>
          </p:cNvPr>
          <p:cNvSpPr txBox="1"/>
          <p:nvPr/>
        </p:nvSpPr>
        <p:spPr>
          <a:xfrm>
            <a:off x="4900826" y="2750575"/>
            <a:ext cx="2631871" cy="2194463"/>
          </a:xfrm>
          <a:prstGeom prst="rect">
            <a:avLst/>
          </a:prstGeom>
          <a:noFill/>
          <a:ln>
            <a:noFill/>
          </a:ln>
        </p:spPr>
        <p:txBody>
          <a:bodyPr spcFirstLastPara="1" wrap="square" lIns="0" tIns="0" rIns="0" bIns="0" anchor="t" anchorCtr="0">
            <a:noAutofit/>
          </a:bodyPr>
          <a:lstStyle/>
          <a:p>
            <a:pPr marL="180000" marR="0" lvl="0" indent="-180000" algn="l" rtl="0">
              <a:spcBef>
                <a:spcPts val="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Добровольных взносов гражданина</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Средств пенсионных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накоплений по ОПС</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err="1">
                <a:solidFill>
                  <a:srgbClr val="0C0C0C"/>
                </a:solidFill>
                <a:latin typeface="Arial"/>
                <a:ea typeface="Arial"/>
                <a:cs typeface="Arial"/>
                <a:sym typeface="Arial"/>
              </a:rPr>
              <a:t>Софинансирования</a:t>
            </a:r>
            <a:r>
              <a:rPr lang="ru-RU" dirty="0">
                <a:solidFill>
                  <a:srgbClr val="0C0C0C"/>
                </a:solidFill>
                <a:latin typeface="Arial"/>
                <a:ea typeface="Arial"/>
                <a:cs typeface="Arial"/>
                <a:sym typeface="Arial"/>
              </a:rPr>
              <a:t>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государства </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Инвестиционного дохода</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Взносов работодателей</a:t>
            </a:r>
            <a:endParaRPr dirty="0">
              <a:solidFill>
                <a:srgbClr val="000000"/>
              </a:solidFill>
              <a:latin typeface="Arial"/>
              <a:ea typeface="Arial"/>
              <a:cs typeface="Arial"/>
              <a:sym typeface="Arial"/>
            </a:endParaRPr>
          </a:p>
        </p:txBody>
      </p:sp>
      <p:grpSp>
        <p:nvGrpSpPr>
          <p:cNvPr id="21" name="Google Shape;520;p18">
            <a:extLst>
              <a:ext uri="{FF2B5EF4-FFF2-40B4-BE49-F238E27FC236}">
                <a16:creationId xmlns:a16="http://schemas.microsoft.com/office/drawing/2014/main" id="{8560816F-2859-5E7C-743D-B023BEC8A51F}"/>
              </a:ext>
            </a:extLst>
          </p:cNvPr>
          <p:cNvGrpSpPr/>
          <p:nvPr/>
        </p:nvGrpSpPr>
        <p:grpSpPr>
          <a:xfrm>
            <a:off x="4694733" y="1716513"/>
            <a:ext cx="820403" cy="739107"/>
            <a:chOff x="3988156" y="3380210"/>
            <a:chExt cx="353954" cy="318880"/>
          </a:xfrm>
        </p:grpSpPr>
        <p:sp>
          <p:nvSpPr>
            <p:cNvPr id="22" name="Google Shape;521;p18">
              <a:extLst>
                <a:ext uri="{FF2B5EF4-FFF2-40B4-BE49-F238E27FC236}">
                  <a16:creationId xmlns:a16="http://schemas.microsoft.com/office/drawing/2014/main" id="{E42E231B-4872-673C-A587-58D5A8C960E9}"/>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3" name="Google Shape;522;p18">
              <a:extLst>
                <a:ext uri="{FF2B5EF4-FFF2-40B4-BE49-F238E27FC236}">
                  <a16:creationId xmlns:a16="http://schemas.microsoft.com/office/drawing/2014/main" id="{44388014-7218-66EC-AA64-5EA8BA664A7C}"/>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4" name="Google Shape;523;p18">
              <a:extLst>
                <a:ext uri="{FF2B5EF4-FFF2-40B4-BE49-F238E27FC236}">
                  <a16:creationId xmlns:a16="http://schemas.microsoft.com/office/drawing/2014/main" id="{326F4911-4AE5-F2A6-2B68-59B7FF9D5C15}"/>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grpSp>
        <p:nvGrpSpPr>
          <p:cNvPr id="25" name="Google Shape;524;p18">
            <a:extLst>
              <a:ext uri="{FF2B5EF4-FFF2-40B4-BE49-F238E27FC236}">
                <a16:creationId xmlns:a16="http://schemas.microsoft.com/office/drawing/2014/main" id="{A32159B3-7CD6-C6B8-8F8F-DB28DEB12985}"/>
              </a:ext>
            </a:extLst>
          </p:cNvPr>
          <p:cNvGrpSpPr/>
          <p:nvPr/>
        </p:nvGrpSpPr>
        <p:grpSpPr>
          <a:xfrm>
            <a:off x="8309981" y="1652592"/>
            <a:ext cx="843083" cy="829753"/>
            <a:chOff x="10344147" y="5261922"/>
            <a:chExt cx="965190" cy="949930"/>
          </a:xfrm>
        </p:grpSpPr>
        <p:grpSp>
          <p:nvGrpSpPr>
            <p:cNvPr id="26" name="Google Shape;525;p18">
              <a:extLst>
                <a:ext uri="{FF2B5EF4-FFF2-40B4-BE49-F238E27FC236}">
                  <a16:creationId xmlns:a16="http://schemas.microsoft.com/office/drawing/2014/main" id="{1625510D-C990-C514-3D5F-7724AEA7FE24}"/>
                </a:ext>
              </a:extLst>
            </p:cNvPr>
            <p:cNvGrpSpPr/>
            <p:nvPr/>
          </p:nvGrpSpPr>
          <p:grpSpPr>
            <a:xfrm>
              <a:off x="10344147" y="5261922"/>
              <a:ext cx="965190" cy="949930"/>
              <a:chOff x="4687894" y="2289713"/>
              <a:chExt cx="359594" cy="353909"/>
            </a:xfrm>
          </p:grpSpPr>
          <p:sp>
            <p:nvSpPr>
              <p:cNvPr id="28" name="Google Shape;526;p18">
                <a:extLst>
                  <a:ext uri="{FF2B5EF4-FFF2-40B4-BE49-F238E27FC236}">
                    <a16:creationId xmlns:a16="http://schemas.microsoft.com/office/drawing/2014/main" id="{611C4977-624B-7AC1-7F75-6ECF8E5DFFF0}"/>
                  </a:ext>
                </a:extLst>
              </p:cNvPr>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9" name="Google Shape;527;p18">
                <a:extLst>
                  <a:ext uri="{FF2B5EF4-FFF2-40B4-BE49-F238E27FC236}">
                    <a16:creationId xmlns:a16="http://schemas.microsoft.com/office/drawing/2014/main" id="{7D4964B4-658E-1C35-64AD-A131813A08D4}"/>
                  </a:ext>
                </a:extLst>
              </p:cNvPr>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pic>
          <p:nvPicPr>
            <p:cNvPr id="27" name="Google Shape;528;p18">
              <a:extLst>
                <a:ext uri="{FF2B5EF4-FFF2-40B4-BE49-F238E27FC236}">
                  <a16:creationId xmlns:a16="http://schemas.microsoft.com/office/drawing/2014/main" id="{ED7D4619-08AD-59FE-9788-685A55386EA0}"/>
                </a:ext>
              </a:extLst>
            </p:cNvPr>
            <p:cNvPicPr preferRelativeResize="0"/>
            <p:nvPr/>
          </p:nvPicPr>
          <p:blipFill rotWithShape="1">
            <a:blip r:embed="rId3">
              <a:alphaModFix/>
            </a:blip>
            <a:srcRect/>
            <a:stretch/>
          </p:blipFill>
          <p:spPr>
            <a:xfrm>
              <a:off x="10698228" y="5341483"/>
              <a:ext cx="164252" cy="223980"/>
            </a:xfrm>
            <a:prstGeom prst="rect">
              <a:avLst/>
            </a:prstGeom>
            <a:noFill/>
            <a:ln>
              <a:noFill/>
            </a:ln>
          </p:spPr>
        </p:pic>
      </p:grpSp>
      <p:sp>
        <p:nvSpPr>
          <p:cNvPr id="30" name="Google Shape;529;p18">
            <a:extLst>
              <a:ext uri="{FF2B5EF4-FFF2-40B4-BE49-F238E27FC236}">
                <a16:creationId xmlns:a16="http://schemas.microsoft.com/office/drawing/2014/main" id="{06447CE8-2A04-49E5-0F59-7314138CBEDD}"/>
              </a:ext>
            </a:extLst>
          </p:cNvPr>
          <p:cNvSpPr txBox="1"/>
          <p:nvPr/>
        </p:nvSpPr>
        <p:spPr>
          <a:xfrm>
            <a:off x="2082850" y="1675399"/>
            <a:ext cx="1790496" cy="829753"/>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Новая возможность накоплений</a:t>
            </a:r>
            <a:endParaRPr dirty="0">
              <a:solidFill>
                <a:srgbClr val="FFFFFF"/>
              </a:solidFill>
              <a:latin typeface="Arial"/>
              <a:ea typeface="Arial"/>
              <a:cs typeface="Arial"/>
              <a:sym typeface="Arial"/>
            </a:endParaRPr>
          </a:p>
        </p:txBody>
      </p:sp>
      <p:sp>
        <p:nvSpPr>
          <p:cNvPr id="31" name="Google Shape;530;p18">
            <a:extLst>
              <a:ext uri="{FF2B5EF4-FFF2-40B4-BE49-F238E27FC236}">
                <a16:creationId xmlns:a16="http://schemas.microsoft.com/office/drawing/2014/main" id="{6257DECA-7679-DE30-8AF9-20438D9895F5}"/>
              </a:ext>
            </a:extLst>
          </p:cNvPr>
          <p:cNvSpPr txBox="1"/>
          <p:nvPr/>
        </p:nvSpPr>
        <p:spPr>
          <a:xfrm>
            <a:off x="9346515" y="1675399"/>
            <a:ext cx="1633095" cy="82975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Средства ПДС можно гибко использовать</a:t>
            </a:r>
            <a:endParaRPr dirty="0">
              <a:solidFill>
                <a:srgbClr val="FFFFFF"/>
              </a:solidFill>
              <a:latin typeface="Arial"/>
              <a:ea typeface="Arial"/>
              <a:cs typeface="Arial"/>
              <a:sym typeface="Arial"/>
            </a:endParaRPr>
          </a:p>
        </p:txBody>
      </p:sp>
      <p:sp>
        <p:nvSpPr>
          <p:cNvPr id="32" name="Google Shape;531;p18">
            <a:extLst>
              <a:ext uri="{FF2B5EF4-FFF2-40B4-BE49-F238E27FC236}">
                <a16:creationId xmlns:a16="http://schemas.microsoft.com/office/drawing/2014/main" id="{7FB4E53C-0C82-290D-F59E-D188F3D009F5}"/>
              </a:ext>
            </a:extLst>
          </p:cNvPr>
          <p:cNvSpPr txBox="1"/>
          <p:nvPr/>
        </p:nvSpPr>
        <p:spPr>
          <a:xfrm>
            <a:off x="5658438" y="1698205"/>
            <a:ext cx="1814227" cy="7841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ПДС формируется </a:t>
            </a:r>
            <a:br>
              <a:rPr lang="ru-RU" b="1" dirty="0">
                <a:solidFill>
                  <a:srgbClr val="FFFFFF"/>
                </a:solidFill>
                <a:latin typeface="Arial"/>
                <a:ea typeface="Arial"/>
                <a:cs typeface="Arial"/>
                <a:sym typeface="Arial"/>
              </a:rPr>
            </a:br>
            <a:r>
              <a:rPr lang="ru-RU" b="1" dirty="0">
                <a:solidFill>
                  <a:srgbClr val="FFFFFF"/>
                </a:solidFill>
                <a:latin typeface="Arial"/>
                <a:ea typeface="Arial"/>
                <a:cs typeface="Arial"/>
                <a:sym typeface="Arial"/>
              </a:rPr>
              <a:t>за счет</a:t>
            </a:r>
            <a:endParaRPr dirty="0">
              <a:solidFill>
                <a:srgbClr val="FFFFFF"/>
              </a:solidFill>
              <a:latin typeface="Arial"/>
              <a:ea typeface="Arial"/>
              <a:cs typeface="Arial"/>
              <a:sym typeface="Arial"/>
            </a:endParaRPr>
          </a:p>
        </p:txBody>
      </p:sp>
      <p:grpSp>
        <p:nvGrpSpPr>
          <p:cNvPr id="36" name="Google Shape;535;p18">
            <a:extLst>
              <a:ext uri="{FF2B5EF4-FFF2-40B4-BE49-F238E27FC236}">
                <a16:creationId xmlns:a16="http://schemas.microsoft.com/office/drawing/2014/main" id="{524CF58F-9013-AD4E-D1ED-8C6ED006A203}"/>
              </a:ext>
            </a:extLst>
          </p:cNvPr>
          <p:cNvGrpSpPr/>
          <p:nvPr/>
        </p:nvGrpSpPr>
        <p:grpSpPr>
          <a:xfrm>
            <a:off x="3950921" y="3969964"/>
            <a:ext cx="655950" cy="760902"/>
            <a:chOff x="2900613" y="1421681"/>
            <a:chExt cx="687183" cy="797132"/>
          </a:xfrm>
        </p:grpSpPr>
        <p:sp>
          <p:nvSpPr>
            <p:cNvPr id="37" name="Google Shape;536;p18">
              <a:extLst>
                <a:ext uri="{FF2B5EF4-FFF2-40B4-BE49-F238E27FC236}">
                  <a16:creationId xmlns:a16="http://schemas.microsoft.com/office/drawing/2014/main" id="{283A666A-E972-E3C9-267D-FE90F95D00FD}"/>
                </a:ext>
              </a:extLst>
            </p:cNvPr>
            <p:cNvSpPr/>
            <p:nvPr/>
          </p:nvSpPr>
          <p:spPr>
            <a:xfrm rot="5400000">
              <a:off x="2845638" y="1476655"/>
              <a:ext cx="797132" cy="687183"/>
            </a:xfrm>
            <a:prstGeom prst="hexagon">
              <a:avLst>
                <a:gd name="adj" fmla="val 28610"/>
                <a:gd name="vf" fmla="val 115470"/>
              </a:avLst>
            </a:prstGeom>
            <a:solidFill>
              <a:srgbClr val="004F9E"/>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dirty="0">
                <a:solidFill>
                  <a:srgbClr val="FFFFFF"/>
                </a:solidFill>
                <a:latin typeface="Calibri"/>
                <a:ea typeface="Calibri"/>
                <a:cs typeface="Calibri"/>
                <a:sym typeface="Calibri"/>
              </a:endParaRPr>
            </a:p>
          </p:txBody>
        </p:sp>
        <p:pic>
          <p:nvPicPr>
            <p:cNvPr id="38" name="Google Shape;537;p18">
              <a:extLst>
                <a:ext uri="{FF2B5EF4-FFF2-40B4-BE49-F238E27FC236}">
                  <a16:creationId xmlns:a16="http://schemas.microsoft.com/office/drawing/2014/main" id="{6C29D51B-33A2-A030-3DCB-DBB3A70620B4}"/>
                </a:ext>
              </a:extLst>
            </p:cNvPr>
            <p:cNvPicPr preferRelativeResize="0"/>
            <p:nvPr/>
          </p:nvPicPr>
          <p:blipFill rotWithShape="1">
            <a:blip r:embed="rId4">
              <a:alphaModFix/>
            </a:blip>
            <a:srcRect/>
            <a:stretch/>
          </p:blipFill>
          <p:spPr>
            <a:xfrm>
              <a:off x="3016907" y="1591160"/>
              <a:ext cx="445450" cy="445450"/>
            </a:xfrm>
            <a:prstGeom prst="rect">
              <a:avLst/>
            </a:prstGeom>
            <a:noFill/>
            <a:ln>
              <a:noFill/>
            </a:ln>
          </p:spPr>
        </p:pic>
      </p:grpSp>
      <p:grpSp>
        <p:nvGrpSpPr>
          <p:cNvPr id="39" name="Google Shape;535;p18">
            <a:extLst>
              <a:ext uri="{FF2B5EF4-FFF2-40B4-BE49-F238E27FC236}">
                <a16:creationId xmlns:a16="http://schemas.microsoft.com/office/drawing/2014/main" id="{96F4F46E-F982-F546-9B9D-CE36A2057B3E}"/>
              </a:ext>
            </a:extLst>
          </p:cNvPr>
          <p:cNvGrpSpPr/>
          <p:nvPr/>
        </p:nvGrpSpPr>
        <p:grpSpPr>
          <a:xfrm>
            <a:off x="7588201" y="3969964"/>
            <a:ext cx="655950" cy="760902"/>
            <a:chOff x="2900613" y="1421681"/>
            <a:chExt cx="687183" cy="797132"/>
          </a:xfrm>
        </p:grpSpPr>
        <p:sp>
          <p:nvSpPr>
            <p:cNvPr id="40" name="Google Shape;536;p18">
              <a:extLst>
                <a:ext uri="{FF2B5EF4-FFF2-40B4-BE49-F238E27FC236}">
                  <a16:creationId xmlns:a16="http://schemas.microsoft.com/office/drawing/2014/main" id="{ACF33B0A-3048-0785-32B0-76617A815102}"/>
                </a:ext>
              </a:extLst>
            </p:cNvPr>
            <p:cNvSpPr/>
            <p:nvPr/>
          </p:nvSpPr>
          <p:spPr>
            <a:xfrm rot="5400000">
              <a:off x="2845638" y="1476655"/>
              <a:ext cx="797132" cy="687183"/>
            </a:xfrm>
            <a:prstGeom prst="hexagon">
              <a:avLst>
                <a:gd name="adj" fmla="val 28610"/>
                <a:gd name="vf" fmla="val 115470"/>
              </a:avLst>
            </a:prstGeom>
            <a:solidFill>
              <a:srgbClr val="004F9E"/>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dirty="0">
                <a:solidFill>
                  <a:srgbClr val="FFFFFF"/>
                </a:solidFill>
                <a:latin typeface="Calibri"/>
                <a:ea typeface="Calibri"/>
                <a:cs typeface="Calibri"/>
                <a:sym typeface="Calibri"/>
              </a:endParaRPr>
            </a:p>
          </p:txBody>
        </p:sp>
        <p:pic>
          <p:nvPicPr>
            <p:cNvPr id="41" name="Google Shape;537;p18">
              <a:extLst>
                <a:ext uri="{FF2B5EF4-FFF2-40B4-BE49-F238E27FC236}">
                  <a16:creationId xmlns:a16="http://schemas.microsoft.com/office/drawing/2014/main" id="{7E9A38BD-9078-5856-DBB4-B401D56A59D3}"/>
                </a:ext>
              </a:extLst>
            </p:cNvPr>
            <p:cNvPicPr preferRelativeResize="0"/>
            <p:nvPr/>
          </p:nvPicPr>
          <p:blipFill rotWithShape="1">
            <a:blip r:embed="rId4">
              <a:alphaModFix/>
            </a:blip>
            <a:srcRect/>
            <a:stretch/>
          </p:blipFill>
          <p:spPr>
            <a:xfrm>
              <a:off x="3016907" y="1591160"/>
              <a:ext cx="445450" cy="445450"/>
            </a:xfrm>
            <a:prstGeom prst="rect">
              <a:avLst/>
            </a:prstGeom>
            <a:noFill/>
            <a:ln>
              <a:noFill/>
            </a:ln>
          </p:spPr>
        </p:pic>
      </p:grpSp>
    </p:spTree>
    <p:extLst>
      <p:ext uri="{BB962C8B-B14F-4D97-AF65-F5344CB8AC3E}">
        <p14:creationId xmlns:p14="http://schemas.microsoft.com/office/powerpoint/2010/main" val="369258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EB6B6"/>
              </a:buClr>
              <a:buSzPts val="2800"/>
              <a:buFont typeface="Calibri"/>
              <a:buNone/>
            </a:pPr>
            <a:r>
              <a:rPr lang="ru-RU" sz="3600" dirty="0">
                <a:solidFill>
                  <a:srgbClr val="004F9E"/>
                </a:solidFill>
              </a:rPr>
              <a:t>Виды выплат по ПДС</a:t>
            </a:r>
          </a:p>
        </p:txBody>
      </p:sp>
      <p:sp>
        <p:nvSpPr>
          <p:cNvPr id="2" name="Текст 1">
            <a:extLst>
              <a:ext uri="{FF2B5EF4-FFF2-40B4-BE49-F238E27FC236}">
                <a16:creationId xmlns:a16="http://schemas.microsoft.com/office/drawing/2014/main" id="{E281080E-0806-D68C-B4C9-2578A1D9F5A4}"/>
              </a:ext>
            </a:extLst>
          </p:cNvPr>
          <p:cNvSpPr>
            <a:spLocks noGrp="1"/>
          </p:cNvSpPr>
          <p:nvPr>
            <p:ph type="body" idx="1"/>
          </p:nvPr>
        </p:nvSpPr>
        <p:spPr>
          <a:xfrm>
            <a:off x="808661" y="819785"/>
            <a:ext cx="10515600" cy="4351338"/>
          </a:xfrm>
        </p:spPr>
        <p:txBody>
          <a:bodyPr/>
          <a:lstStyle/>
          <a:p>
            <a:endParaRPr lang="ru-RU"/>
          </a:p>
        </p:txBody>
      </p:sp>
      <p:sp>
        <p:nvSpPr>
          <p:cNvPr id="12" name="Google Shape;136;p1">
            <a:extLst>
              <a:ext uri="{FF2B5EF4-FFF2-40B4-BE49-F238E27FC236}">
                <a16:creationId xmlns:a16="http://schemas.microsoft.com/office/drawing/2014/main" id="{EC279714-90D2-7B17-614D-61722CDAA80A}"/>
              </a:ext>
            </a:extLst>
          </p:cNvPr>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bg2"/>
                </a:solidFill>
                <a:latin typeface="+mj-lt"/>
                <a:ea typeface="Raleway"/>
                <a:cs typeface="Raleway"/>
                <a:sym typeface="Raleway"/>
              </a:rPr>
              <a:t>27</a:t>
            </a:r>
            <a:endParaRPr lang="en-US" sz="1400" b="1" i="0" u="none" strike="noStrike" cap="none" dirty="0">
              <a:solidFill>
                <a:schemeClr val="bg2"/>
              </a:solidFill>
              <a:latin typeface="+mj-lt"/>
              <a:ea typeface="Raleway"/>
              <a:cs typeface="Raleway"/>
              <a:sym typeface="Raleway"/>
            </a:endParaRPr>
          </a:p>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chemeClr val="bg2"/>
              </a:solidFill>
              <a:latin typeface="+mj-lt"/>
              <a:ea typeface="Arial"/>
              <a:cs typeface="Arial"/>
              <a:sym typeface="Arial"/>
            </a:endParaRPr>
          </a:p>
        </p:txBody>
      </p:sp>
      <p:sp>
        <p:nvSpPr>
          <p:cNvPr id="5" name="Google Shape;547;p19">
            <a:extLst>
              <a:ext uri="{FF2B5EF4-FFF2-40B4-BE49-F238E27FC236}">
                <a16:creationId xmlns:a16="http://schemas.microsoft.com/office/drawing/2014/main" id="{736F1A4A-F53C-717F-6823-B1B4CFDB062C}"/>
              </a:ext>
            </a:extLst>
          </p:cNvPr>
          <p:cNvSpPr txBox="1"/>
          <p:nvPr/>
        </p:nvSpPr>
        <p:spPr>
          <a:xfrm>
            <a:off x="1739162" y="972193"/>
            <a:ext cx="7809750" cy="290819"/>
          </a:xfrm>
          <a:prstGeom prst="rect">
            <a:avLst/>
          </a:prstGeom>
          <a:noFill/>
          <a:ln>
            <a:noFill/>
          </a:ln>
        </p:spPr>
        <p:txBody>
          <a:bodyPr spcFirstLastPara="1" wrap="square" lIns="68550" tIns="34275" rIns="68550" bIns="34275" anchor="t" anchorCtr="0">
            <a:spAutoFit/>
          </a:bodyPr>
          <a:lstStyle/>
          <a:p>
            <a:pPr marL="0" marR="0" lvl="0" indent="0" algn="ctr" rtl="0">
              <a:lnSpc>
                <a:spcPct val="90000"/>
              </a:lnSpc>
              <a:spcBef>
                <a:spcPts val="0"/>
              </a:spcBef>
              <a:spcAft>
                <a:spcPts val="0"/>
              </a:spcAft>
              <a:buNone/>
            </a:pPr>
            <a:r>
              <a:rPr lang="ru-RU" sz="1600" b="1" dirty="0">
                <a:solidFill>
                  <a:schemeClr val="tx1">
                    <a:lumMod val="85000"/>
                    <a:lumOff val="15000"/>
                  </a:schemeClr>
                </a:solidFill>
                <a:latin typeface="Arial"/>
                <a:ea typeface="Arial"/>
                <a:cs typeface="Arial"/>
                <a:sym typeface="Arial"/>
              </a:rPr>
              <a:t>Основания для назначения выплат:</a:t>
            </a:r>
            <a:endParaRPr sz="1600" dirty="0">
              <a:solidFill>
                <a:schemeClr val="tx1">
                  <a:lumMod val="85000"/>
                  <a:lumOff val="15000"/>
                </a:schemeClr>
              </a:solidFill>
              <a:latin typeface="Arial"/>
              <a:ea typeface="Arial"/>
              <a:cs typeface="Arial"/>
              <a:sym typeface="Arial"/>
            </a:endParaRPr>
          </a:p>
        </p:txBody>
      </p:sp>
      <p:sp>
        <p:nvSpPr>
          <p:cNvPr id="39" name="Google Shape;548;p19">
            <a:extLst>
              <a:ext uri="{FF2B5EF4-FFF2-40B4-BE49-F238E27FC236}">
                <a16:creationId xmlns:a16="http://schemas.microsoft.com/office/drawing/2014/main" id="{C24CEFC0-A996-BC60-A0D8-F55260D0E4AD}"/>
              </a:ext>
            </a:extLst>
          </p:cNvPr>
          <p:cNvSpPr txBox="1"/>
          <p:nvPr/>
        </p:nvSpPr>
        <p:spPr>
          <a:xfrm>
            <a:off x="1517430" y="1415896"/>
            <a:ext cx="3111573" cy="38282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ru-RU" sz="1600" dirty="0">
                <a:solidFill>
                  <a:srgbClr val="E6215A"/>
                </a:solidFill>
                <a:latin typeface="Arial"/>
                <a:ea typeface="Arial"/>
                <a:cs typeface="Arial"/>
                <a:sym typeface="Arial"/>
              </a:rPr>
              <a:t>Срок участия в Программе </a:t>
            </a:r>
            <a:br>
              <a:rPr lang="ru-RU" sz="1600" dirty="0">
                <a:solidFill>
                  <a:srgbClr val="E6215A"/>
                </a:solidFill>
                <a:latin typeface="Arial"/>
                <a:ea typeface="Arial"/>
                <a:cs typeface="Arial"/>
                <a:sym typeface="Arial"/>
              </a:rPr>
            </a:br>
            <a:r>
              <a:rPr lang="ru-RU" sz="1600" dirty="0">
                <a:solidFill>
                  <a:srgbClr val="E6215A"/>
                </a:solidFill>
                <a:latin typeface="Arial"/>
                <a:ea typeface="Arial"/>
                <a:cs typeface="Arial"/>
                <a:sym typeface="Arial"/>
              </a:rPr>
              <a:t>не менее чем 15 лет</a:t>
            </a:r>
            <a:endParaRPr sz="1600" dirty="0">
              <a:solidFill>
                <a:srgbClr val="E6215A"/>
              </a:solidFill>
              <a:latin typeface="Arial"/>
              <a:ea typeface="Arial"/>
              <a:cs typeface="Arial"/>
              <a:sym typeface="Arial"/>
            </a:endParaRPr>
          </a:p>
        </p:txBody>
      </p:sp>
      <p:sp>
        <p:nvSpPr>
          <p:cNvPr id="40" name="Google Shape;549;p19">
            <a:extLst>
              <a:ext uri="{FF2B5EF4-FFF2-40B4-BE49-F238E27FC236}">
                <a16:creationId xmlns:a16="http://schemas.microsoft.com/office/drawing/2014/main" id="{3AB709AE-1C20-BDC6-899E-52BEE7769AE4}"/>
              </a:ext>
            </a:extLst>
          </p:cNvPr>
          <p:cNvSpPr txBox="1"/>
          <p:nvPr/>
        </p:nvSpPr>
        <p:spPr>
          <a:xfrm>
            <a:off x="6658108" y="1438557"/>
            <a:ext cx="3614189" cy="38282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ru-RU" sz="1600" dirty="0">
                <a:solidFill>
                  <a:srgbClr val="E6215A"/>
                </a:solidFill>
                <a:latin typeface="Arial"/>
                <a:ea typeface="Arial"/>
                <a:cs typeface="Arial"/>
                <a:sym typeface="Arial"/>
              </a:rPr>
              <a:t>Достижение возраста 55 лет </a:t>
            </a:r>
            <a:br>
              <a:rPr lang="en-US" sz="1600" dirty="0">
                <a:solidFill>
                  <a:srgbClr val="E6215A"/>
                </a:solidFill>
                <a:latin typeface="Arial"/>
                <a:ea typeface="Arial"/>
                <a:cs typeface="Arial"/>
                <a:sym typeface="Arial"/>
              </a:rPr>
            </a:br>
            <a:r>
              <a:rPr lang="ru-RU" sz="1600" dirty="0">
                <a:solidFill>
                  <a:srgbClr val="E6215A"/>
                </a:solidFill>
                <a:latin typeface="Arial"/>
                <a:ea typeface="Arial"/>
                <a:cs typeface="Arial"/>
                <a:sym typeface="Arial"/>
              </a:rPr>
              <a:t>для женщин и 60 лет для мужчин</a:t>
            </a:r>
            <a:endParaRPr sz="1600" dirty="0">
              <a:solidFill>
                <a:srgbClr val="E6215A"/>
              </a:solidFill>
              <a:latin typeface="Arial"/>
              <a:ea typeface="Arial"/>
              <a:cs typeface="Arial"/>
              <a:sym typeface="Arial"/>
            </a:endParaRPr>
          </a:p>
        </p:txBody>
      </p:sp>
      <p:sp>
        <p:nvSpPr>
          <p:cNvPr id="41" name="Google Shape;550;p19">
            <a:extLst>
              <a:ext uri="{FF2B5EF4-FFF2-40B4-BE49-F238E27FC236}">
                <a16:creationId xmlns:a16="http://schemas.microsoft.com/office/drawing/2014/main" id="{0A541A1F-6A20-8999-F937-2D6FEF128491}"/>
              </a:ext>
            </a:extLst>
          </p:cNvPr>
          <p:cNvSpPr txBox="1"/>
          <p:nvPr/>
        </p:nvSpPr>
        <p:spPr>
          <a:xfrm>
            <a:off x="5223018" y="1517272"/>
            <a:ext cx="818889" cy="25619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ru-RU" sz="1600" b="1" dirty="0">
                <a:solidFill>
                  <a:srgbClr val="0C0C0C"/>
                </a:solidFill>
                <a:latin typeface="Arial"/>
                <a:ea typeface="Arial"/>
                <a:cs typeface="Arial"/>
                <a:sym typeface="Arial"/>
              </a:rPr>
              <a:t>или</a:t>
            </a:r>
            <a:endParaRPr sz="1600" b="1" dirty="0">
              <a:solidFill>
                <a:srgbClr val="000000"/>
              </a:solidFill>
              <a:latin typeface="Arial"/>
              <a:ea typeface="Arial"/>
              <a:cs typeface="Arial"/>
              <a:sym typeface="Arial"/>
            </a:endParaRPr>
          </a:p>
        </p:txBody>
      </p:sp>
      <p:sp>
        <p:nvSpPr>
          <p:cNvPr id="42" name="Google Shape;551;p19">
            <a:extLst>
              <a:ext uri="{FF2B5EF4-FFF2-40B4-BE49-F238E27FC236}">
                <a16:creationId xmlns:a16="http://schemas.microsoft.com/office/drawing/2014/main" id="{421944F2-E9EC-20C1-B338-0770F3DC27FC}"/>
              </a:ext>
            </a:extLst>
          </p:cNvPr>
          <p:cNvSpPr/>
          <p:nvPr/>
        </p:nvSpPr>
        <p:spPr>
          <a:xfrm>
            <a:off x="4777064" y="1385863"/>
            <a:ext cx="519015" cy="519015"/>
          </a:xfrm>
          <a:prstGeom prst="ellipse">
            <a:avLst/>
          </a:prstGeom>
          <a:solidFill>
            <a:srgbClr val="E6215A"/>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ru-RU" sz="1600" b="1" dirty="0">
                <a:solidFill>
                  <a:srgbClr val="FFFFFF"/>
                </a:solidFill>
                <a:latin typeface="Open Sans"/>
                <a:ea typeface="Open Sans"/>
                <a:cs typeface="Open Sans"/>
                <a:sym typeface="Open Sans"/>
              </a:rPr>
              <a:t>А</a:t>
            </a:r>
            <a:endParaRPr sz="1600" dirty="0">
              <a:solidFill>
                <a:srgbClr val="FFFFFF"/>
              </a:solidFill>
              <a:latin typeface="Arial"/>
              <a:ea typeface="Arial"/>
              <a:cs typeface="Arial"/>
              <a:sym typeface="Arial"/>
            </a:endParaRPr>
          </a:p>
        </p:txBody>
      </p:sp>
      <p:sp>
        <p:nvSpPr>
          <p:cNvPr id="44" name="Google Shape;553;p19">
            <a:extLst>
              <a:ext uri="{FF2B5EF4-FFF2-40B4-BE49-F238E27FC236}">
                <a16:creationId xmlns:a16="http://schemas.microsoft.com/office/drawing/2014/main" id="{F0800EB9-B917-10B4-F1A5-412ACD8B37E7}"/>
              </a:ext>
            </a:extLst>
          </p:cNvPr>
          <p:cNvSpPr txBox="1"/>
          <p:nvPr/>
        </p:nvSpPr>
        <p:spPr>
          <a:xfrm>
            <a:off x="3865578" y="2128740"/>
            <a:ext cx="3556917" cy="290819"/>
          </a:xfrm>
          <a:prstGeom prst="rect">
            <a:avLst/>
          </a:prstGeom>
          <a:noFill/>
          <a:ln>
            <a:noFill/>
          </a:ln>
        </p:spPr>
        <p:txBody>
          <a:bodyPr spcFirstLastPara="1" wrap="square" lIns="68550" tIns="34275" rIns="68550" bIns="34275" anchor="t" anchorCtr="0">
            <a:spAutoFit/>
          </a:bodyPr>
          <a:lstStyle/>
          <a:p>
            <a:pPr marL="0" marR="0" lvl="0" indent="0" algn="ctr" rtl="0">
              <a:lnSpc>
                <a:spcPct val="90000"/>
              </a:lnSpc>
              <a:spcBef>
                <a:spcPts val="0"/>
              </a:spcBef>
              <a:spcAft>
                <a:spcPts val="0"/>
              </a:spcAft>
              <a:buNone/>
            </a:pPr>
            <a:r>
              <a:rPr lang="ru-RU" sz="1600" b="1" dirty="0">
                <a:solidFill>
                  <a:schemeClr val="tx1">
                    <a:lumMod val="85000"/>
                    <a:lumOff val="15000"/>
                  </a:schemeClr>
                </a:solidFill>
                <a:latin typeface="Arial"/>
                <a:ea typeface="Arial"/>
                <a:cs typeface="Arial"/>
                <a:sym typeface="Arial"/>
              </a:rPr>
              <a:t>Варианты выплат</a:t>
            </a:r>
            <a:endParaRPr sz="1600" dirty="0">
              <a:solidFill>
                <a:schemeClr val="tx1">
                  <a:lumMod val="85000"/>
                  <a:lumOff val="15000"/>
                </a:schemeClr>
              </a:solidFill>
              <a:latin typeface="Arial"/>
              <a:ea typeface="Arial"/>
              <a:cs typeface="Arial"/>
              <a:sym typeface="Arial"/>
            </a:endParaRPr>
          </a:p>
        </p:txBody>
      </p:sp>
      <p:sp>
        <p:nvSpPr>
          <p:cNvPr id="45" name="Google Shape;554;p19">
            <a:extLst>
              <a:ext uri="{FF2B5EF4-FFF2-40B4-BE49-F238E27FC236}">
                <a16:creationId xmlns:a16="http://schemas.microsoft.com/office/drawing/2014/main" id="{B2004429-5A63-4628-024F-A3C786BE752B}"/>
              </a:ext>
            </a:extLst>
          </p:cNvPr>
          <p:cNvSpPr txBox="1"/>
          <p:nvPr/>
        </p:nvSpPr>
        <p:spPr>
          <a:xfrm>
            <a:off x="7089779" y="3343160"/>
            <a:ext cx="1436529"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dirty="0">
                <a:solidFill>
                  <a:srgbClr val="000000"/>
                </a:solidFill>
                <a:latin typeface="Arial"/>
                <a:ea typeface="Arial"/>
                <a:cs typeface="Arial"/>
                <a:sym typeface="Arial"/>
              </a:rPr>
              <a:t>За счет личных взносов участника ПДС</a:t>
            </a:r>
            <a:endParaRPr dirty="0">
              <a:solidFill>
                <a:srgbClr val="000000"/>
              </a:solidFill>
              <a:latin typeface="Arial"/>
              <a:ea typeface="Arial"/>
              <a:cs typeface="Arial"/>
              <a:sym typeface="Arial"/>
            </a:endParaRPr>
          </a:p>
        </p:txBody>
      </p:sp>
      <p:sp>
        <p:nvSpPr>
          <p:cNvPr id="46" name="Google Shape;555;p19">
            <a:extLst>
              <a:ext uri="{FF2B5EF4-FFF2-40B4-BE49-F238E27FC236}">
                <a16:creationId xmlns:a16="http://schemas.microsoft.com/office/drawing/2014/main" id="{54871E03-520F-13ED-DB45-A0AA3F8462E3}"/>
              </a:ext>
            </a:extLst>
          </p:cNvPr>
          <p:cNvSpPr txBox="1"/>
          <p:nvPr/>
        </p:nvSpPr>
        <p:spPr>
          <a:xfrm>
            <a:off x="4079518" y="3292360"/>
            <a:ext cx="1564519" cy="936154"/>
          </a:xfrm>
          <a:prstGeom prst="rect">
            <a:avLst/>
          </a:prstGeom>
          <a:noFill/>
          <a:ln>
            <a:noFill/>
          </a:ln>
        </p:spPr>
        <p:txBody>
          <a:bodyPr spcFirstLastPara="1" wrap="square" lIns="0" tIns="0" rIns="0" bIns="0" anchor="t" anchorCtr="0">
            <a:spAutoFit/>
          </a:bodyPr>
          <a:lstStyle/>
          <a:p>
            <a:pPr marL="0" marR="0" lvl="0" indent="0" algn="l" rtl="0">
              <a:spcBef>
                <a:spcPts val="450"/>
              </a:spcBef>
              <a:spcAft>
                <a:spcPts val="0"/>
              </a:spcAft>
              <a:buNone/>
            </a:pPr>
            <a:r>
              <a:rPr lang="ru-RU" dirty="0">
                <a:solidFill>
                  <a:srgbClr val="000000"/>
                </a:solidFill>
                <a:latin typeface="Arial"/>
                <a:ea typeface="Arial"/>
                <a:cs typeface="Arial"/>
                <a:sym typeface="Arial"/>
              </a:rPr>
              <a:t>Дорогостоящие виды лечения</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Потеря кормильца</a:t>
            </a:r>
            <a:endParaRPr dirty="0">
              <a:solidFill>
                <a:srgbClr val="000000"/>
              </a:solidFill>
              <a:latin typeface="Arial"/>
              <a:ea typeface="Arial"/>
              <a:cs typeface="Arial"/>
              <a:sym typeface="Arial"/>
            </a:endParaRPr>
          </a:p>
          <a:p>
            <a:pPr marL="0" marR="0" lvl="0" indent="0" algn="l" rtl="0">
              <a:spcBef>
                <a:spcPts val="0"/>
              </a:spcBef>
              <a:spcAft>
                <a:spcPts val="0"/>
              </a:spcAft>
              <a:buNone/>
            </a:pPr>
            <a:endParaRPr sz="1050" dirty="0">
              <a:solidFill>
                <a:srgbClr val="000000"/>
              </a:solidFill>
              <a:latin typeface="Arial"/>
              <a:ea typeface="Arial"/>
              <a:cs typeface="Arial"/>
              <a:sym typeface="Arial"/>
            </a:endParaRPr>
          </a:p>
        </p:txBody>
      </p:sp>
      <p:sp>
        <p:nvSpPr>
          <p:cNvPr id="47" name="Google Shape;556;p19">
            <a:extLst>
              <a:ext uri="{FF2B5EF4-FFF2-40B4-BE49-F238E27FC236}">
                <a16:creationId xmlns:a16="http://schemas.microsoft.com/office/drawing/2014/main" id="{F212D937-89E9-0DE0-AEAA-B4EBB6DAD738}"/>
              </a:ext>
            </a:extLst>
          </p:cNvPr>
          <p:cNvSpPr txBox="1"/>
          <p:nvPr/>
        </p:nvSpPr>
        <p:spPr>
          <a:xfrm>
            <a:off x="1097151" y="3292360"/>
            <a:ext cx="2352341" cy="1915909"/>
          </a:xfrm>
          <a:prstGeom prst="rect">
            <a:avLst/>
          </a:prstGeom>
          <a:noFill/>
          <a:ln>
            <a:noFill/>
          </a:ln>
        </p:spPr>
        <p:txBody>
          <a:bodyPr spcFirstLastPara="1" wrap="square" lIns="0" tIns="0" rIns="0" bIns="0" anchor="t" anchorCtr="0">
            <a:spAutoFit/>
          </a:bodyPr>
          <a:lstStyle/>
          <a:p>
            <a:pPr marL="0" marR="0" lvl="0" indent="0" algn="l" rtl="0">
              <a:spcBef>
                <a:spcPts val="450"/>
              </a:spcBef>
              <a:spcAft>
                <a:spcPts val="0"/>
              </a:spcAft>
              <a:buNone/>
            </a:pPr>
            <a:r>
              <a:rPr lang="ru-RU" dirty="0">
                <a:solidFill>
                  <a:srgbClr val="000000"/>
                </a:solidFill>
                <a:latin typeface="Arial"/>
                <a:ea typeface="Arial"/>
                <a:cs typeface="Arial"/>
                <a:sym typeface="Arial"/>
              </a:rPr>
              <a:t>Пожизненно</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Срочная выплата</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Единовременно</a:t>
            </a:r>
            <a:br>
              <a:rPr lang="ru-RU" dirty="0">
                <a:solidFill>
                  <a:srgbClr val="000000"/>
                </a:solidFill>
                <a:latin typeface="Arial"/>
                <a:ea typeface="Arial"/>
                <a:cs typeface="Arial"/>
                <a:sym typeface="Arial"/>
              </a:rPr>
            </a:br>
            <a:r>
              <a:rPr lang="ru-RU" dirty="0">
                <a:solidFill>
                  <a:srgbClr val="000000"/>
                </a:solidFill>
                <a:latin typeface="Arial"/>
                <a:ea typeface="Arial"/>
                <a:cs typeface="Arial"/>
                <a:sym typeface="Arial"/>
              </a:rPr>
              <a:t>(после 15 лет участия или </a:t>
            </a:r>
            <a:endParaRPr dirty="0">
              <a:solidFill>
                <a:srgbClr val="000000"/>
              </a:solidFill>
              <a:latin typeface="Arial"/>
              <a:ea typeface="Arial"/>
              <a:cs typeface="Arial"/>
              <a:sym typeface="Arial"/>
            </a:endParaRPr>
          </a:p>
          <a:p>
            <a:pPr marL="0" marR="0" lvl="0" indent="0" algn="l" rtl="0">
              <a:spcBef>
                <a:spcPts val="0"/>
              </a:spcBef>
              <a:spcAft>
                <a:spcPts val="0"/>
              </a:spcAft>
              <a:buNone/>
            </a:pPr>
            <a:r>
              <a:rPr lang="ru-RU" dirty="0">
                <a:solidFill>
                  <a:srgbClr val="000000"/>
                </a:solidFill>
                <a:latin typeface="Arial"/>
                <a:ea typeface="Arial"/>
                <a:cs typeface="Arial"/>
                <a:sym typeface="Arial"/>
              </a:rPr>
              <a:t>при  возрасте 55/60, если сбережений на счете менее </a:t>
            </a:r>
            <a:r>
              <a:rPr lang="ru-RU" dirty="0"/>
              <a:t>10% от прожиточного минимума пенсионера</a:t>
            </a:r>
            <a:r>
              <a:rPr lang="ru-RU" dirty="0">
                <a:solidFill>
                  <a:srgbClr val="000000"/>
                </a:solidFill>
                <a:latin typeface="Arial"/>
                <a:ea typeface="Arial"/>
                <a:cs typeface="Arial"/>
                <a:sym typeface="Arial"/>
              </a:rPr>
              <a:t>)</a:t>
            </a:r>
            <a:endParaRPr dirty="0">
              <a:solidFill>
                <a:srgbClr val="000000"/>
              </a:solidFill>
              <a:latin typeface="Arial"/>
              <a:ea typeface="Arial"/>
              <a:cs typeface="Arial"/>
              <a:sym typeface="Arial"/>
            </a:endParaRPr>
          </a:p>
        </p:txBody>
      </p:sp>
      <p:cxnSp>
        <p:nvCxnSpPr>
          <p:cNvPr id="48" name="Google Shape;557;p19">
            <a:extLst>
              <a:ext uri="{FF2B5EF4-FFF2-40B4-BE49-F238E27FC236}">
                <a16:creationId xmlns:a16="http://schemas.microsoft.com/office/drawing/2014/main" id="{97089C78-EC52-BFAB-9904-32E805E0F274}"/>
              </a:ext>
            </a:extLst>
          </p:cNvPr>
          <p:cNvCxnSpPr>
            <a:cxnSpLocks/>
          </p:cNvCxnSpPr>
          <p:nvPr/>
        </p:nvCxnSpPr>
        <p:spPr>
          <a:xfrm>
            <a:off x="873221" y="3083035"/>
            <a:ext cx="0" cy="91681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49" name="Google Shape;558;p19">
            <a:extLst>
              <a:ext uri="{FF2B5EF4-FFF2-40B4-BE49-F238E27FC236}">
                <a16:creationId xmlns:a16="http://schemas.microsoft.com/office/drawing/2014/main" id="{B8986E64-83BD-85ED-0C1B-2069C1BBB2A1}"/>
              </a:ext>
            </a:extLst>
          </p:cNvPr>
          <p:cNvCxnSpPr/>
          <p:nvPr/>
        </p:nvCxnSpPr>
        <p:spPr>
          <a:xfrm>
            <a:off x="873221" y="3463056"/>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sp>
        <p:nvSpPr>
          <p:cNvPr id="50" name="Google Shape;559;p19">
            <a:extLst>
              <a:ext uri="{FF2B5EF4-FFF2-40B4-BE49-F238E27FC236}">
                <a16:creationId xmlns:a16="http://schemas.microsoft.com/office/drawing/2014/main" id="{F690BD77-3802-2BE2-AFAE-C3821BB7678F}"/>
              </a:ext>
            </a:extLst>
          </p:cNvPr>
          <p:cNvSpPr txBox="1"/>
          <p:nvPr/>
        </p:nvSpPr>
        <p:spPr>
          <a:xfrm>
            <a:off x="9409218" y="3343160"/>
            <a:ext cx="1942994"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dirty="0">
                <a:solidFill>
                  <a:srgbClr val="000000"/>
                </a:solidFill>
                <a:latin typeface="Arial"/>
                <a:ea typeface="Arial"/>
                <a:cs typeface="Arial"/>
                <a:sym typeface="Arial"/>
              </a:rPr>
              <a:t>В случае смерти участника ПДС </a:t>
            </a:r>
            <a:br>
              <a:rPr lang="ru-RU" dirty="0">
                <a:solidFill>
                  <a:srgbClr val="000000"/>
                </a:solidFill>
                <a:latin typeface="Arial"/>
                <a:ea typeface="Arial"/>
                <a:cs typeface="Arial"/>
                <a:sym typeface="Arial"/>
              </a:rPr>
            </a:br>
            <a:r>
              <a:rPr lang="ru-RU" dirty="0">
                <a:solidFill>
                  <a:srgbClr val="000000"/>
                </a:solidFill>
                <a:latin typeface="Arial"/>
                <a:ea typeface="Arial"/>
                <a:cs typeface="Arial"/>
                <a:sym typeface="Arial"/>
              </a:rPr>
              <a:t>(исключение — назначенная пожизненная выплата участнику ПДС)</a:t>
            </a:r>
            <a:endParaRPr dirty="0">
              <a:solidFill>
                <a:srgbClr val="000000"/>
              </a:solidFill>
              <a:latin typeface="Arial"/>
              <a:ea typeface="Arial"/>
              <a:cs typeface="Arial"/>
              <a:sym typeface="Arial"/>
            </a:endParaRPr>
          </a:p>
        </p:txBody>
      </p:sp>
      <p:sp>
        <p:nvSpPr>
          <p:cNvPr id="51" name="Google Shape;560;p19">
            <a:extLst>
              <a:ext uri="{FF2B5EF4-FFF2-40B4-BE49-F238E27FC236}">
                <a16:creationId xmlns:a16="http://schemas.microsoft.com/office/drawing/2014/main" id="{530CDAB5-8745-D5FC-5F64-4309340E51F0}"/>
              </a:ext>
            </a:extLst>
          </p:cNvPr>
          <p:cNvSpPr txBox="1"/>
          <p:nvPr/>
        </p:nvSpPr>
        <p:spPr>
          <a:xfrm>
            <a:off x="824325" y="2822215"/>
            <a:ext cx="1952867"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a:pPr>
            <a:r>
              <a:rPr lang="ru-RU" b="1" dirty="0">
                <a:solidFill>
                  <a:srgbClr val="004F9E"/>
                </a:solidFill>
                <a:latin typeface="Arial"/>
                <a:ea typeface="Arial"/>
                <a:cs typeface="Arial"/>
                <a:sym typeface="Arial"/>
              </a:rPr>
              <a:t>Периодические выплаты</a:t>
            </a:r>
            <a:endParaRPr b="1" dirty="0">
              <a:solidFill>
                <a:srgbClr val="004F9E"/>
              </a:solidFill>
              <a:latin typeface="Arial"/>
              <a:ea typeface="Arial"/>
              <a:cs typeface="Arial"/>
              <a:sym typeface="Arial"/>
            </a:endParaRPr>
          </a:p>
        </p:txBody>
      </p:sp>
      <p:sp>
        <p:nvSpPr>
          <p:cNvPr id="52" name="Google Shape;561;p19">
            <a:extLst>
              <a:ext uri="{FF2B5EF4-FFF2-40B4-BE49-F238E27FC236}">
                <a16:creationId xmlns:a16="http://schemas.microsoft.com/office/drawing/2014/main" id="{30EA607C-5C04-E810-9F78-1A0D0BEEBDB4}"/>
              </a:ext>
            </a:extLst>
          </p:cNvPr>
          <p:cNvSpPr txBox="1"/>
          <p:nvPr/>
        </p:nvSpPr>
        <p:spPr>
          <a:xfrm>
            <a:off x="3789845" y="2822215"/>
            <a:ext cx="2287325"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2"/>
            </a:pPr>
            <a:r>
              <a:rPr lang="ru-RU" b="1" dirty="0">
                <a:solidFill>
                  <a:srgbClr val="004F9E"/>
                </a:solidFill>
                <a:latin typeface="Arial"/>
                <a:ea typeface="Arial"/>
                <a:cs typeface="Arial"/>
                <a:sym typeface="Arial"/>
              </a:rPr>
              <a:t>Выплаты в особой жизненной ситуации</a:t>
            </a:r>
            <a:endParaRPr b="1" dirty="0">
              <a:solidFill>
                <a:srgbClr val="004F9E"/>
              </a:solidFill>
              <a:latin typeface="Arial"/>
              <a:ea typeface="Arial"/>
              <a:cs typeface="Arial"/>
              <a:sym typeface="Arial"/>
            </a:endParaRPr>
          </a:p>
        </p:txBody>
      </p:sp>
      <p:sp>
        <p:nvSpPr>
          <p:cNvPr id="53" name="Google Shape;562;p19">
            <a:extLst>
              <a:ext uri="{FF2B5EF4-FFF2-40B4-BE49-F238E27FC236}">
                <a16:creationId xmlns:a16="http://schemas.microsoft.com/office/drawing/2014/main" id="{973E088C-82AD-A392-5E9C-E5F75421299F}"/>
              </a:ext>
            </a:extLst>
          </p:cNvPr>
          <p:cNvSpPr txBox="1"/>
          <p:nvPr/>
        </p:nvSpPr>
        <p:spPr>
          <a:xfrm>
            <a:off x="6799461" y="2822215"/>
            <a:ext cx="1942993"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3"/>
            </a:pPr>
            <a:r>
              <a:rPr lang="ru-RU" b="1" dirty="0">
                <a:solidFill>
                  <a:srgbClr val="004F9E"/>
                </a:solidFill>
                <a:latin typeface="Arial"/>
                <a:ea typeface="Arial"/>
                <a:cs typeface="Arial"/>
                <a:sym typeface="Arial"/>
              </a:rPr>
              <a:t>Выплата выкупной суммы</a:t>
            </a:r>
            <a:endParaRPr b="1" dirty="0">
              <a:solidFill>
                <a:srgbClr val="004F9E"/>
              </a:solidFill>
              <a:latin typeface="Arial"/>
              <a:ea typeface="Arial"/>
              <a:cs typeface="Arial"/>
              <a:sym typeface="Arial"/>
            </a:endParaRPr>
          </a:p>
        </p:txBody>
      </p:sp>
      <p:sp>
        <p:nvSpPr>
          <p:cNvPr id="54" name="Google Shape;563;p19">
            <a:extLst>
              <a:ext uri="{FF2B5EF4-FFF2-40B4-BE49-F238E27FC236}">
                <a16:creationId xmlns:a16="http://schemas.microsoft.com/office/drawing/2014/main" id="{06F6B739-2821-7E2D-206B-A6659490F32E}"/>
              </a:ext>
            </a:extLst>
          </p:cNvPr>
          <p:cNvSpPr txBox="1"/>
          <p:nvPr/>
        </p:nvSpPr>
        <p:spPr>
          <a:xfrm>
            <a:off x="9144944" y="2822215"/>
            <a:ext cx="1616235"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4"/>
            </a:pPr>
            <a:r>
              <a:rPr lang="ru-RU" b="1" dirty="0">
                <a:solidFill>
                  <a:srgbClr val="004F9E"/>
                </a:solidFill>
                <a:latin typeface="Arial"/>
                <a:ea typeface="Arial"/>
                <a:cs typeface="Arial"/>
                <a:sym typeface="Arial"/>
              </a:rPr>
              <a:t>Выплата наследникам </a:t>
            </a:r>
            <a:endParaRPr b="1" dirty="0">
              <a:solidFill>
                <a:srgbClr val="004F9E"/>
              </a:solidFill>
              <a:latin typeface="Arial"/>
              <a:ea typeface="Arial"/>
              <a:cs typeface="Arial"/>
              <a:sym typeface="Arial"/>
            </a:endParaRPr>
          </a:p>
        </p:txBody>
      </p:sp>
      <p:cxnSp>
        <p:nvCxnSpPr>
          <p:cNvPr id="55" name="Google Shape;564;p19">
            <a:extLst>
              <a:ext uri="{FF2B5EF4-FFF2-40B4-BE49-F238E27FC236}">
                <a16:creationId xmlns:a16="http://schemas.microsoft.com/office/drawing/2014/main" id="{78A8FE44-1352-E293-537B-31FBF2C6017A}"/>
              </a:ext>
            </a:extLst>
          </p:cNvPr>
          <p:cNvCxnSpPr/>
          <p:nvPr/>
        </p:nvCxnSpPr>
        <p:spPr>
          <a:xfrm>
            <a:off x="873221" y="374405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6" name="Google Shape;565;p19">
            <a:extLst>
              <a:ext uri="{FF2B5EF4-FFF2-40B4-BE49-F238E27FC236}">
                <a16:creationId xmlns:a16="http://schemas.microsoft.com/office/drawing/2014/main" id="{14B384E8-B489-9C9A-0F4A-9F877C6B0DB3}"/>
              </a:ext>
            </a:extLst>
          </p:cNvPr>
          <p:cNvCxnSpPr/>
          <p:nvPr/>
        </p:nvCxnSpPr>
        <p:spPr>
          <a:xfrm>
            <a:off x="873221" y="3999845"/>
            <a:ext cx="101066"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7" name="Google Shape;566;p19">
            <a:extLst>
              <a:ext uri="{FF2B5EF4-FFF2-40B4-BE49-F238E27FC236}">
                <a16:creationId xmlns:a16="http://schemas.microsoft.com/office/drawing/2014/main" id="{AF211A60-7168-7604-A015-AE01ECA4463F}"/>
              </a:ext>
            </a:extLst>
          </p:cNvPr>
          <p:cNvCxnSpPr>
            <a:cxnSpLocks/>
          </p:cNvCxnSpPr>
          <p:nvPr/>
        </p:nvCxnSpPr>
        <p:spPr>
          <a:xfrm>
            <a:off x="3849075" y="3083034"/>
            <a:ext cx="0" cy="871134"/>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58" name="Google Shape;567;p19">
            <a:extLst>
              <a:ext uri="{FF2B5EF4-FFF2-40B4-BE49-F238E27FC236}">
                <a16:creationId xmlns:a16="http://schemas.microsoft.com/office/drawing/2014/main" id="{21F21CC8-F2BB-F162-A905-3E49CA33C7C5}"/>
              </a:ext>
            </a:extLst>
          </p:cNvPr>
          <p:cNvCxnSpPr/>
          <p:nvPr/>
        </p:nvCxnSpPr>
        <p:spPr>
          <a:xfrm>
            <a:off x="3849075" y="345340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9" name="Google Shape;568;p19">
            <a:extLst>
              <a:ext uri="{FF2B5EF4-FFF2-40B4-BE49-F238E27FC236}">
                <a16:creationId xmlns:a16="http://schemas.microsoft.com/office/drawing/2014/main" id="{892885E0-BDA0-167D-BCB4-53A36C750702}"/>
              </a:ext>
            </a:extLst>
          </p:cNvPr>
          <p:cNvCxnSpPr/>
          <p:nvPr/>
        </p:nvCxnSpPr>
        <p:spPr>
          <a:xfrm>
            <a:off x="3849075" y="395416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60" name="Google Shape;569;p19">
            <a:extLst>
              <a:ext uri="{FF2B5EF4-FFF2-40B4-BE49-F238E27FC236}">
                <a16:creationId xmlns:a16="http://schemas.microsoft.com/office/drawing/2014/main" id="{362ADE68-557D-B011-4447-36D46772FC41}"/>
              </a:ext>
            </a:extLst>
          </p:cNvPr>
          <p:cNvCxnSpPr>
            <a:cxnSpLocks/>
          </p:cNvCxnSpPr>
          <p:nvPr/>
        </p:nvCxnSpPr>
        <p:spPr>
          <a:xfrm>
            <a:off x="6847101" y="3083034"/>
            <a:ext cx="0" cy="360923"/>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61" name="Google Shape;570;p19">
            <a:extLst>
              <a:ext uri="{FF2B5EF4-FFF2-40B4-BE49-F238E27FC236}">
                <a16:creationId xmlns:a16="http://schemas.microsoft.com/office/drawing/2014/main" id="{4DE4C135-A483-C596-A5E2-D6F7ABE419AB}"/>
              </a:ext>
            </a:extLst>
          </p:cNvPr>
          <p:cNvCxnSpPr/>
          <p:nvPr/>
        </p:nvCxnSpPr>
        <p:spPr>
          <a:xfrm>
            <a:off x="6847101" y="3443957"/>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62" name="Google Shape;571;p19">
            <a:extLst>
              <a:ext uri="{FF2B5EF4-FFF2-40B4-BE49-F238E27FC236}">
                <a16:creationId xmlns:a16="http://schemas.microsoft.com/office/drawing/2014/main" id="{017B67FA-C756-3382-1722-A3E17833E5B5}"/>
              </a:ext>
            </a:extLst>
          </p:cNvPr>
          <p:cNvCxnSpPr>
            <a:cxnSpLocks/>
          </p:cNvCxnSpPr>
          <p:nvPr/>
        </p:nvCxnSpPr>
        <p:spPr>
          <a:xfrm>
            <a:off x="9215667" y="3083034"/>
            <a:ext cx="0" cy="348876"/>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63" name="Google Shape;572;p19">
            <a:extLst>
              <a:ext uri="{FF2B5EF4-FFF2-40B4-BE49-F238E27FC236}">
                <a16:creationId xmlns:a16="http://schemas.microsoft.com/office/drawing/2014/main" id="{7F5017C9-B0DA-2284-0266-B669FD10AE13}"/>
              </a:ext>
            </a:extLst>
          </p:cNvPr>
          <p:cNvCxnSpPr>
            <a:cxnSpLocks/>
          </p:cNvCxnSpPr>
          <p:nvPr/>
        </p:nvCxnSpPr>
        <p:spPr>
          <a:xfrm>
            <a:off x="9210369" y="3431910"/>
            <a:ext cx="116560"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128" name="Google Shape;573;p19">
            <a:extLst>
              <a:ext uri="{FF2B5EF4-FFF2-40B4-BE49-F238E27FC236}">
                <a16:creationId xmlns:a16="http://schemas.microsoft.com/office/drawing/2014/main" id="{0E389C2B-E854-6E6E-FC4A-49E44CB1264E}"/>
              </a:ext>
            </a:extLst>
          </p:cNvPr>
          <p:cNvCxnSpPr/>
          <p:nvPr/>
        </p:nvCxnSpPr>
        <p:spPr>
          <a:xfrm>
            <a:off x="4902892" y="2456424"/>
            <a:ext cx="0" cy="201148"/>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29" name="Google Shape;574;p19">
            <a:extLst>
              <a:ext uri="{FF2B5EF4-FFF2-40B4-BE49-F238E27FC236}">
                <a16:creationId xmlns:a16="http://schemas.microsoft.com/office/drawing/2014/main" id="{5E9973CB-6F92-8C85-35CB-465B16709F9B}"/>
              </a:ext>
            </a:extLst>
          </p:cNvPr>
          <p:cNvCxnSpPr/>
          <p:nvPr/>
        </p:nvCxnSpPr>
        <p:spPr>
          <a:xfrm>
            <a:off x="6181490" y="2445538"/>
            <a:ext cx="0" cy="197214"/>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0" name="Google Shape;575;p19">
            <a:extLst>
              <a:ext uri="{FF2B5EF4-FFF2-40B4-BE49-F238E27FC236}">
                <a16:creationId xmlns:a16="http://schemas.microsoft.com/office/drawing/2014/main" id="{DA1010D0-61DC-9FA2-539D-1E314AF19453}"/>
              </a:ext>
            </a:extLst>
          </p:cNvPr>
          <p:cNvCxnSpPr/>
          <p:nvPr/>
        </p:nvCxnSpPr>
        <p:spPr>
          <a:xfrm>
            <a:off x="6828813" y="2657571"/>
            <a:ext cx="0" cy="14185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1" name="Google Shape;576;p19">
            <a:extLst>
              <a:ext uri="{FF2B5EF4-FFF2-40B4-BE49-F238E27FC236}">
                <a16:creationId xmlns:a16="http://schemas.microsoft.com/office/drawing/2014/main" id="{909D480F-80D6-FBDB-4CD8-0279916EFCD9}"/>
              </a:ext>
            </a:extLst>
          </p:cNvPr>
          <p:cNvCxnSpPr>
            <a:cxnSpLocks/>
          </p:cNvCxnSpPr>
          <p:nvPr/>
        </p:nvCxnSpPr>
        <p:spPr>
          <a:xfrm>
            <a:off x="6181490" y="2657571"/>
            <a:ext cx="647323"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2" name="Google Shape;577;p19">
            <a:extLst>
              <a:ext uri="{FF2B5EF4-FFF2-40B4-BE49-F238E27FC236}">
                <a16:creationId xmlns:a16="http://schemas.microsoft.com/office/drawing/2014/main" id="{24508FAB-110F-2E64-B4C1-0F6D552A5898}"/>
              </a:ext>
            </a:extLst>
          </p:cNvPr>
          <p:cNvCxnSpPr>
            <a:cxnSpLocks/>
          </p:cNvCxnSpPr>
          <p:nvPr/>
        </p:nvCxnSpPr>
        <p:spPr>
          <a:xfrm>
            <a:off x="3849075" y="2657571"/>
            <a:ext cx="1053817"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3" name="Google Shape;578;p19">
            <a:extLst>
              <a:ext uri="{FF2B5EF4-FFF2-40B4-BE49-F238E27FC236}">
                <a16:creationId xmlns:a16="http://schemas.microsoft.com/office/drawing/2014/main" id="{1072D9AF-C856-056F-BF06-E4EEEACFB072}"/>
              </a:ext>
            </a:extLst>
          </p:cNvPr>
          <p:cNvCxnSpPr/>
          <p:nvPr/>
        </p:nvCxnSpPr>
        <p:spPr>
          <a:xfrm>
            <a:off x="3849075" y="2657571"/>
            <a:ext cx="0" cy="14185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5" name="Google Shape;580;p19">
            <a:extLst>
              <a:ext uri="{FF2B5EF4-FFF2-40B4-BE49-F238E27FC236}">
                <a16:creationId xmlns:a16="http://schemas.microsoft.com/office/drawing/2014/main" id="{D7D2D633-972A-2600-1623-B210C8C17A3F}"/>
              </a:ext>
            </a:extLst>
          </p:cNvPr>
          <p:cNvCxnSpPr>
            <a:cxnSpLocks/>
          </p:cNvCxnSpPr>
          <p:nvPr/>
        </p:nvCxnSpPr>
        <p:spPr>
          <a:xfrm>
            <a:off x="6658108" y="2295191"/>
            <a:ext cx="2552261"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6" name="Google Shape;581;p19">
            <a:extLst>
              <a:ext uri="{FF2B5EF4-FFF2-40B4-BE49-F238E27FC236}">
                <a16:creationId xmlns:a16="http://schemas.microsoft.com/office/drawing/2014/main" id="{6F191B81-8541-5BCE-A537-A263FA8F18A9}"/>
              </a:ext>
            </a:extLst>
          </p:cNvPr>
          <p:cNvCxnSpPr>
            <a:cxnSpLocks/>
          </p:cNvCxnSpPr>
          <p:nvPr/>
        </p:nvCxnSpPr>
        <p:spPr>
          <a:xfrm>
            <a:off x="9215667" y="2295191"/>
            <a:ext cx="0" cy="50423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8" name="Google Shape;583;p19">
            <a:extLst>
              <a:ext uri="{FF2B5EF4-FFF2-40B4-BE49-F238E27FC236}">
                <a16:creationId xmlns:a16="http://schemas.microsoft.com/office/drawing/2014/main" id="{04B6F276-E6E3-7C6D-AEF0-E59F644EFF7A}"/>
              </a:ext>
            </a:extLst>
          </p:cNvPr>
          <p:cNvCxnSpPr>
            <a:cxnSpLocks/>
          </p:cNvCxnSpPr>
          <p:nvPr/>
        </p:nvCxnSpPr>
        <p:spPr>
          <a:xfrm>
            <a:off x="873221" y="2274878"/>
            <a:ext cx="3755782"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9" name="Google Shape;584;p19">
            <a:extLst>
              <a:ext uri="{FF2B5EF4-FFF2-40B4-BE49-F238E27FC236}">
                <a16:creationId xmlns:a16="http://schemas.microsoft.com/office/drawing/2014/main" id="{B85231F3-BDCC-5A99-3C95-F341136A8FFA}"/>
              </a:ext>
            </a:extLst>
          </p:cNvPr>
          <p:cNvCxnSpPr>
            <a:cxnSpLocks/>
          </p:cNvCxnSpPr>
          <p:nvPr/>
        </p:nvCxnSpPr>
        <p:spPr>
          <a:xfrm>
            <a:off x="873221" y="2274878"/>
            <a:ext cx="0" cy="524543"/>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sp>
        <p:nvSpPr>
          <p:cNvPr id="140" name="TextBox 139">
            <a:extLst>
              <a:ext uri="{FF2B5EF4-FFF2-40B4-BE49-F238E27FC236}">
                <a16:creationId xmlns:a16="http://schemas.microsoft.com/office/drawing/2014/main" id="{8952653C-72B4-75F1-A4E2-ACD2AB13B9E6}"/>
              </a:ext>
            </a:extLst>
          </p:cNvPr>
          <p:cNvSpPr txBox="1"/>
          <p:nvPr/>
        </p:nvSpPr>
        <p:spPr>
          <a:xfrm>
            <a:off x="810249" y="1320800"/>
            <a:ext cx="184731" cy="307777"/>
          </a:xfrm>
          <a:prstGeom prst="rect">
            <a:avLst/>
          </a:prstGeom>
          <a:noFill/>
        </p:spPr>
        <p:txBody>
          <a:bodyPr wrap="none" rtlCol="0">
            <a:spAutoFit/>
          </a:bodyPr>
          <a:lstStyle/>
          <a:p>
            <a:endParaRPr lang="ru-RU" dirty="0"/>
          </a:p>
        </p:txBody>
      </p:sp>
      <p:sp>
        <p:nvSpPr>
          <p:cNvPr id="141" name="Google Shape;551;p19">
            <a:extLst>
              <a:ext uri="{FF2B5EF4-FFF2-40B4-BE49-F238E27FC236}">
                <a16:creationId xmlns:a16="http://schemas.microsoft.com/office/drawing/2014/main" id="{288564F1-FAA6-40AB-A91F-5479E05CF276}"/>
              </a:ext>
            </a:extLst>
          </p:cNvPr>
          <p:cNvSpPr/>
          <p:nvPr/>
        </p:nvSpPr>
        <p:spPr>
          <a:xfrm>
            <a:off x="5976954" y="1385863"/>
            <a:ext cx="519015" cy="519015"/>
          </a:xfrm>
          <a:prstGeom prst="ellipse">
            <a:avLst/>
          </a:prstGeom>
          <a:solidFill>
            <a:srgbClr val="E6215A"/>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ru-RU" sz="1600" b="1" dirty="0">
                <a:solidFill>
                  <a:srgbClr val="FFFFFF"/>
                </a:solidFill>
                <a:latin typeface="Open Sans"/>
                <a:ea typeface="Open Sans"/>
                <a:cs typeface="Open Sans"/>
                <a:sym typeface="Open Sans"/>
              </a:rPr>
              <a:t>Б</a:t>
            </a:r>
            <a:endParaRPr sz="16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457383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7"/>
          <p:cNvSpPr txBox="1"/>
          <p:nvPr/>
        </p:nvSpPr>
        <p:spPr>
          <a:xfrm>
            <a:off x="1781362" y="3092748"/>
            <a:ext cx="8629276" cy="672504"/>
          </a:xfrm>
          <a:prstGeom prst="rect">
            <a:avLst/>
          </a:prstGeom>
          <a:noFill/>
          <a:ln>
            <a:noFill/>
          </a:ln>
        </p:spPr>
        <p:txBody>
          <a:bodyPr spcFirstLastPara="1" wrap="square" lIns="28200" tIns="28200" rIns="28200" bIns="282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ru-RU" sz="4000" b="1" i="0" u="none" strike="noStrike" cap="none">
                <a:solidFill>
                  <a:schemeClr val="lt1"/>
                </a:solidFill>
                <a:latin typeface="Arial Black"/>
                <a:ea typeface="Arial Black"/>
                <a:cs typeface="Arial Black"/>
                <a:sym typeface="Arial Black"/>
              </a:rPr>
              <a:t>СПАСИБО ЗА ВНИМАНИЕ!</a:t>
            </a:r>
            <a:endParaRPr sz="40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 name="Рисунок 3">
            <a:extLst>
              <a:ext uri="{FF2B5EF4-FFF2-40B4-BE49-F238E27FC236}">
                <a16:creationId xmlns:a16="http://schemas.microsoft.com/office/drawing/2014/main" id="{8429550B-C8EB-A00E-88E9-D2D4E5375426}"/>
              </a:ext>
            </a:extLst>
          </p:cNvPr>
          <p:cNvPicPr>
            <a:picLocks noChangeAspect="1"/>
          </p:cNvPicPr>
          <p:nvPr/>
        </p:nvPicPr>
        <p:blipFill>
          <a:blip r:embed="rId3"/>
          <a:stretch>
            <a:fillRect/>
          </a:stretch>
        </p:blipFill>
        <p:spPr>
          <a:xfrm>
            <a:off x="8695228" y="3429000"/>
            <a:ext cx="2060369" cy="2060369"/>
          </a:xfrm>
          <a:prstGeom prst="rect">
            <a:avLst/>
          </a:prstGeom>
        </p:spPr>
      </p:pic>
      <p:pic>
        <p:nvPicPr>
          <p:cNvPr id="5" name="Рисунок 4">
            <a:extLst>
              <a:ext uri="{FF2B5EF4-FFF2-40B4-BE49-F238E27FC236}">
                <a16:creationId xmlns:a16="http://schemas.microsoft.com/office/drawing/2014/main" id="{E109E856-8867-7EDD-DDF3-1D16249A14FF}"/>
              </a:ext>
            </a:extLst>
          </p:cNvPr>
          <p:cNvPicPr>
            <a:picLocks noChangeAspect="1"/>
          </p:cNvPicPr>
          <p:nvPr/>
        </p:nvPicPr>
        <p:blipFill>
          <a:blip r:embed="rId4"/>
          <a:stretch>
            <a:fillRect/>
          </a:stretch>
        </p:blipFill>
        <p:spPr>
          <a:xfrm>
            <a:off x="5200884" y="1138260"/>
            <a:ext cx="1790231" cy="445869"/>
          </a:xfrm>
          <a:prstGeom prst="rect">
            <a:avLst/>
          </a:prstGeom>
        </p:spPr>
      </p:pic>
      <p:pic>
        <p:nvPicPr>
          <p:cNvPr id="6" name="Рисунок 5">
            <a:extLst>
              <a:ext uri="{FF2B5EF4-FFF2-40B4-BE49-F238E27FC236}">
                <a16:creationId xmlns:a16="http://schemas.microsoft.com/office/drawing/2014/main" id="{33B9D8EB-901E-B00C-224E-B4F66BE686BA}"/>
              </a:ext>
            </a:extLst>
          </p:cNvPr>
          <p:cNvPicPr>
            <a:picLocks noChangeAspect="1"/>
          </p:cNvPicPr>
          <p:nvPr/>
        </p:nvPicPr>
        <p:blipFill>
          <a:blip r:embed="rId5"/>
          <a:stretch>
            <a:fillRect/>
          </a:stretch>
        </p:blipFill>
        <p:spPr>
          <a:xfrm>
            <a:off x="5062098" y="3429000"/>
            <a:ext cx="2067805" cy="2067805"/>
          </a:xfrm>
          <a:prstGeom prst="rect">
            <a:avLst/>
          </a:prstGeom>
        </p:spPr>
      </p:pic>
      <p:pic>
        <p:nvPicPr>
          <p:cNvPr id="7" name="Рисунок 6">
            <a:extLst>
              <a:ext uri="{FF2B5EF4-FFF2-40B4-BE49-F238E27FC236}">
                <a16:creationId xmlns:a16="http://schemas.microsoft.com/office/drawing/2014/main" id="{EFE88AB9-556E-C9D1-8221-42521F08DC34}"/>
              </a:ext>
            </a:extLst>
          </p:cNvPr>
          <p:cNvPicPr>
            <a:picLocks noChangeAspect="1"/>
          </p:cNvPicPr>
          <p:nvPr/>
        </p:nvPicPr>
        <p:blipFill>
          <a:blip r:embed="rId6"/>
          <a:stretch>
            <a:fillRect/>
          </a:stretch>
        </p:blipFill>
        <p:spPr>
          <a:xfrm>
            <a:off x="1428968" y="3429000"/>
            <a:ext cx="2067805" cy="2067805"/>
          </a:xfrm>
          <a:prstGeom prst="rect">
            <a:avLst/>
          </a:prstGeom>
        </p:spPr>
      </p:pic>
      <p:pic>
        <p:nvPicPr>
          <p:cNvPr id="8" name="Рисунок 7">
            <a:extLst>
              <a:ext uri="{FF2B5EF4-FFF2-40B4-BE49-F238E27FC236}">
                <a16:creationId xmlns:a16="http://schemas.microsoft.com/office/drawing/2014/main" id="{0995758F-4BAE-BB25-4D2C-59EE75EE7FD5}"/>
              </a:ext>
            </a:extLst>
          </p:cNvPr>
          <p:cNvPicPr>
            <a:picLocks noChangeAspect="1"/>
          </p:cNvPicPr>
          <p:nvPr/>
        </p:nvPicPr>
        <p:blipFill>
          <a:blip r:embed="rId7"/>
          <a:stretch>
            <a:fillRect/>
          </a:stretch>
        </p:blipFill>
        <p:spPr>
          <a:xfrm>
            <a:off x="9459447" y="2708179"/>
            <a:ext cx="524000" cy="311487"/>
          </a:xfrm>
          <a:prstGeom prst="rect">
            <a:avLst/>
          </a:prstGeom>
        </p:spPr>
      </p:pic>
      <p:pic>
        <p:nvPicPr>
          <p:cNvPr id="9" name="Рисунок 8">
            <a:extLst>
              <a:ext uri="{FF2B5EF4-FFF2-40B4-BE49-F238E27FC236}">
                <a16:creationId xmlns:a16="http://schemas.microsoft.com/office/drawing/2014/main" id="{12D88F02-B6B9-EE36-3707-4C7F0D710327}"/>
              </a:ext>
            </a:extLst>
          </p:cNvPr>
          <p:cNvPicPr>
            <a:picLocks noChangeAspect="1"/>
          </p:cNvPicPr>
          <p:nvPr/>
        </p:nvPicPr>
        <p:blipFill>
          <a:blip r:embed="rId8"/>
          <a:stretch>
            <a:fillRect/>
          </a:stretch>
        </p:blipFill>
        <p:spPr>
          <a:xfrm>
            <a:off x="5834001" y="2686905"/>
            <a:ext cx="432213" cy="359069"/>
          </a:xfrm>
          <a:prstGeom prst="rect">
            <a:avLst/>
          </a:prstGeom>
        </p:spPr>
      </p:pic>
      <p:pic>
        <p:nvPicPr>
          <p:cNvPr id="10" name="Рисунок 9">
            <a:extLst>
              <a:ext uri="{FF2B5EF4-FFF2-40B4-BE49-F238E27FC236}">
                <a16:creationId xmlns:a16="http://schemas.microsoft.com/office/drawing/2014/main" id="{9EF5FF64-996B-92A8-32F3-D49FAE6AF577}"/>
              </a:ext>
            </a:extLst>
          </p:cNvPr>
          <p:cNvPicPr>
            <a:picLocks noChangeAspect="1"/>
          </p:cNvPicPr>
          <p:nvPr/>
        </p:nvPicPr>
        <p:blipFill>
          <a:blip r:embed="rId9"/>
          <a:stretch>
            <a:fillRect/>
          </a:stretch>
        </p:blipFill>
        <p:spPr>
          <a:xfrm>
            <a:off x="2208553" y="2587878"/>
            <a:ext cx="432214" cy="458095"/>
          </a:xfrm>
          <a:prstGeom prst="rect">
            <a:avLst/>
          </a:prstGeom>
        </p:spPr>
      </p:pic>
    </p:spTree>
    <p:extLst>
      <p:ext uri="{BB962C8B-B14F-4D97-AF65-F5344CB8AC3E}">
        <p14:creationId xmlns:p14="http://schemas.microsoft.com/office/powerpoint/2010/main" val="53630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3</a:t>
            </a:r>
            <a:endParaRPr sz="1400" b="1" i="0" u="none" strike="noStrike" cap="none">
              <a:solidFill>
                <a:schemeClr val="dk2"/>
              </a:solidFill>
              <a:latin typeface="Arial"/>
              <a:ea typeface="Arial"/>
              <a:cs typeface="Arial"/>
              <a:sym typeface="Arial"/>
            </a:endParaRPr>
          </a:p>
        </p:txBody>
      </p:sp>
      <p:pic>
        <p:nvPicPr>
          <p:cNvPr id="164" name="Google Shape;164;p3"/>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165" name="Google Shape;165;p3"/>
          <p:cNvSpPr txBox="1"/>
          <p:nvPr/>
        </p:nvSpPr>
        <p:spPr>
          <a:xfrm>
            <a:off x="839787" y="2180790"/>
            <a:ext cx="4989513" cy="27646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Что такое депозит?</a:t>
            </a:r>
            <a:endParaRPr/>
          </a:p>
          <a:p>
            <a:pPr marL="0" marR="0" lvl="0" indent="0" algn="l" rtl="0">
              <a:lnSpc>
                <a:spcPct val="100000"/>
              </a:lnSpc>
              <a:spcBef>
                <a:spcPts val="0"/>
              </a:spcBef>
              <a:spcAft>
                <a:spcPts val="0"/>
              </a:spcAft>
              <a:buClr>
                <a:srgbClr val="171D23"/>
              </a:buClr>
              <a:buSzPts val="2400"/>
              <a:buFont typeface="Arial"/>
              <a:buNone/>
            </a:pP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Кто может открывать собственный банковский счет?</a:t>
            </a:r>
            <a:endParaRPr/>
          </a:p>
          <a:p>
            <a:pPr marL="0" marR="0" lvl="0" indent="0" algn="l" rtl="0">
              <a:lnSpc>
                <a:spcPct val="100000"/>
              </a:lnSpc>
              <a:spcBef>
                <a:spcPts val="0"/>
              </a:spcBef>
              <a:spcAft>
                <a:spcPts val="0"/>
              </a:spcAft>
              <a:buClr>
                <a:srgbClr val="171D23"/>
              </a:buClr>
              <a:buSzPts val="2400"/>
              <a:buFont typeface="Arial"/>
              <a:buNone/>
            </a:pP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Зачем нужен депозит?</a:t>
            </a:r>
            <a:endParaRPr sz="2600" b="0"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3"/>
          <p:cNvSpPr txBox="1"/>
          <p:nvPr/>
        </p:nvSpPr>
        <p:spPr>
          <a:xfrm>
            <a:off x="839788" y="692150"/>
            <a:ext cx="7140430" cy="9699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i="0" u="none" strike="noStrike" cap="none">
                <a:solidFill>
                  <a:schemeClr val="lt1"/>
                </a:solidFill>
                <a:latin typeface="Arial Black"/>
                <a:ea typeface="Arial Black"/>
                <a:cs typeface="Arial Black"/>
                <a:sym typeface="Arial Black"/>
              </a:rPr>
              <a:t>Что такое </a:t>
            </a:r>
            <a:br>
              <a:rPr lang="ru-RU" sz="3600" b="1" i="0" u="none" strike="noStrike" cap="none">
                <a:solidFill>
                  <a:schemeClr val="lt1"/>
                </a:solidFill>
                <a:latin typeface="Arial Black"/>
                <a:ea typeface="Arial Black"/>
                <a:cs typeface="Arial Black"/>
                <a:sym typeface="Arial Black"/>
              </a:rPr>
            </a:br>
            <a:r>
              <a:rPr lang="ru-RU" sz="3600" b="1" i="0" u="none" strike="noStrike" cap="none">
                <a:solidFill>
                  <a:schemeClr val="lt1"/>
                </a:solidFill>
                <a:latin typeface="Arial Black"/>
                <a:ea typeface="Arial Black"/>
                <a:cs typeface="Arial Black"/>
                <a:sym typeface="Arial Black"/>
              </a:rPr>
              <a:t>банковский депозит?</a:t>
            </a:r>
            <a:endParaRPr sz="3600" b="1" i="0" u="none" strike="noStrike" cap="none">
              <a:solidFill>
                <a:schemeClr val="lt1"/>
              </a:solidFill>
              <a:latin typeface="Arial Black"/>
              <a:ea typeface="Arial Black"/>
              <a:cs typeface="Arial Black"/>
              <a:sym typeface="Arial Black"/>
            </a:endParaRPr>
          </a:p>
        </p:txBody>
      </p:sp>
      <p:pic>
        <p:nvPicPr>
          <p:cNvPr id="167" name="Google Shape;167;p3"/>
          <p:cNvPicPr preferRelativeResize="0"/>
          <p:nvPr/>
        </p:nvPicPr>
        <p:blipFill rotWithShape="1">
          <a:blip r:embed="rId4">
            <a:alphaModFix/>
          </a:blip>
          <a:srcRect/>
          <a:stretch/>
        </p:blipFill>
        <p:spPr>
          <a:xfrm>
            <a:off x="7558088" y="1186689"/>
            <a:ext cx="3186112" cy="49791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
          <p:cNvPicPr preferRelativeResize="0"/>
          <p:nvPr/>
        </p:nvPicPr>
        <p:blipFill rotWithShape="1">
          <a:blip r:embed="rId3">
            <a:alphaModFix/>
          </a:blip>
          <a:srcRect/>
          <a:stretch/>
        </p:blipFill>
        <p:spPr>
          <a:xfrm>
            <a:off x="2000250" y="3100388"/>
            <a:ext cx="3504500" cy="2885798"/>
          </a:xfrm>
          <a:prstGeom prst="rect">
            <a:avLst/>
          </a:prstGeom>
          <a:noFill/>
          <a:ln>
            <a:noFill/>
          </a:ln>
        </p:spPr>
      </p:pic>
      <p:sp>
        <p:nvSpPr>
          <p:cNvPr id="174" name="Google Shape;174;p4"/>
          <p:cNvSpPr txBox="1">
            <a:spLocks noGrp="1"/>
          </p:cNvSpPr>
          <p:nvPr>
            <p:ph type="title"/>
          </p:nvPr>
        </p:nvSpPr>
        <p:spPr>
          <a:xfrm>
            <a:off x="839787" y="681036"/>
            <a:ext cx="6303008"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Чем депозит отличается от вклада?</a:t>
            </a:r>
            <a:endParaRPr sz="1100" b="1">
              <a:solidFill>
                <a:srgbClr val="004F9E"/>
              </a:solidFill>
              <a:latin typeface="Arial Black"/>
              <a:ea typeface="Arial Black"/>
              <a:cs typeface="Arial Black"/>
              <a:sym typeface="Arial Black"/>
            </a:endParaRPr>
          </a:p>
        </p:txBody>
      </p:sp>
      <p:sp>
        <p:nvSpPr>
          <p:cNvPr id="175" name="Google Shape;175;p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4</a:t>
            </a:r>
            <a:endParaRPr sz="1400" b="1" i="0" u="none" strike="noStrike" cap="none">
              <a:solidFill>
                <a:schemeClr val="dk2"/>
              </a:solidFill>
              <a:latin typeface="Arial"/>
              <a:ea typeface="Arial"/>
              <a:cs typeface="Arial"/>
              <a:sym typeface="Arial"/>
            </a:endParaRPr>
          </a:p>
        </p:txBody>
      </p:sp>
      <p:pic>
        <p:nvPicPr>
          <p:cNvPr id="176" name="Google Shape;176;p4"/>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177" name="Google Shape;177;p4"/>
          <p:cNvSpPr txBox="1"/>
          <p:nvPr/>
        </p:nvSpPr>
        <p:spPr>
          <a:xfrm>
            <a:off x="1063845" y="2000000"/>
            <a:ext cx="8994555"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chemeClr val="dk1"/>
                </a:solidFill>
                <a:latin typeface="Arial"/>
                <a:ea typeface="Arial"/>
                <a:cs typeface="Arial"/>
                <a:sym typeface="Arial"/>
              </a:rPr>
              <a:t>И депозит, и вклад — банковские услуги, доступные </a:t>
            </a:r>
            <a:br>
              <a:rPr lang="ru-RU" sz="2000" b="0" i="1" u="none" strike="noStrike" cap="none">
                <a:solidFill>
                  <a:schemeClr val="dk1"/>
                </a:solidFill>
                <a:latin typeface="Arial"/>
                <a:ea typeface="Arial"/>
                <a:cs typeface="Arial"/>
                <a:sym typeface="Arial"/>
              </a:rPr>
            </a:br>
            <a:r>
              <a:rPr lang="ru-RU" sz="2000" b="0" i="1" u="none" strike="noStrike" cap="none">
                <a:solidFill>
                  <a:schemeClr val="dk1"/>
                </a:solidFill>
                <a:latin typeface="Arial"/>
                <a:ea typeface="Arial"/>
                <a:cs typeface="Arial"/>
                <a:sym typeface="Arial"/>
              </a:rPr>
              <a:t>для физических и юридических лиц, индивидуальных предпринимателей.</a:t>
            </a:r>
            <a:endParaRPr sz="2000" b="0" i="1" u="none" strike="noStrike" cap="none">
              <a:solidFill>
                <a:schemeClr val="dk1"/>
              </a:solidFill>
              <a:latin typeface="Arial"/>
              <a:ea typeface="Arial"/>
              <a:cs typeface="Arial"/>
              <a:sym typeface="Arial"/>
            </a:endParaRPr>
          </a:p>
        </p:txBody>
      </p:sp>
      <p:sp>
        <p:nvSpPr>
          <p:cNvPr id="178" name="Google Shape;178;p4"/>
          <p:cNvSpPr txBox="1"/>
          <p:nvPr/>
        </p:nvSpPr>
        <p:spPr>
          <a:xfrm>
            <a:off x="5319709" y="3542718"/>
            <a:ext cx="5451681"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Разница в типах размещаемых активов</a:t>
            </a:r>
            <a:endParaRPr sz="2000" b="0" i="0" u="none" strike="noStrike" cap="none">
              <a:solidFill>
                <a:schemeClr val="dk1"/>
              </a:solidFill>
              <a:latin typeface="Calibri"/>
              <a:ea typeface="Calibri"/>
              <a:cs typeface="Calibri"/>
              <a:sym typeface="Calibri"/>
            </a:endParaRPr>
          </a:p>
        </p:txBody>
      </p:sp>
      <p:sp>
        <p:nvSpPr>
          <p:cNvPr id="179" name="Google Shape;179;p4"/>
          <p:cNvSpPr txBox="1"/>
          <p:nvPr/>
        </p:nvSpPr>
        <p:spPr>
          <a:xfrm>
            <a:off x="5319709" y="4162939"/>
            <a:ext cx="508984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НА ВКЛАД </a:t>
            </a:r>
            <a:r>
              <a:rPr lang="ru-RU" sz="2000" b="0" i="0" u="none" strike="noStrike" cap="none">
                <a:solidFill>
                  <a:srgbClr val="2B2D33"/>
                </a:solidFill>
                <a:latin typeface="Arial"/>
                <a:ea typeface="Arial"/>
                <a:cs typeface="Arial"/>
                <a:sym typeface="Arial"/>
              </a:rPr>
              <a:t>принимаются только деньги</a:t>
            </a:r>
            <a:endParaRPr sz="2000" b="0" i="0" u="none" strike="noStrike" cap="none">
              <a:solidFill>
                <a:schemeClr val="dk1"/>
              </a:solidFill>
              <a:latin typeface="Calibri"/>
              <a:ea typeface="Calibri"/>
              <a:cs typeface="Calibri"/>
              <a:sym typeface="Calibri"/>
            </a:endParaRPr>
          </a:p>
        </p:txBody>
      </p:sp>
      <p:sp>
        <p:nvSpPr>
          <p:cNvPr id="180" name="Google Shape;180;p4"/>
          <p:cNvSpPr txBox="1"/>
          <p:nvPr/>
        </p:nvSpPr>
        <p:spPr>
          <a:xfrm>
            <a:off x="5319709" y="4811730"/>
            <a:ext cx="603250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НА ДЕПОЗИТ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ценные бумаги, драгоценные металлы в физическом выражении и на обезличенных металлических счетах, деньги </a:t>
            </a:r>
            <a:endParaRPr sz="2000" b="0" i="0" u="none" strike="noStrike" cap="none">
              <a:solidFill>
                <a:schemeClr val="dk1"/>
              </a:solidFill>
              <a:latin typeface="Calibri"/>
              <a:ea typeface="Calibri"/>
              <a:cs typeface="Calibri"/>
              <a:sym typeface="Calibri"/>
            </a:endParaRPr>
          </a:p>
        </p:txBody>
      </p:sp>
      <p:sp>
        <p:nvSpPr>
          <p:cNvPr id="181" name="Google Shape;181;p4"/>
          <p:cNvSpPr txBox="1"/>
          <p:nvPr/>
        </p:nvSpPr>
        <p:spPr>
          <a:xfrm>
            <a:off x="13030200" y="4014788"/>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400" b="0" i="0" u="none" strike="noStrike" cap="none">
                <a:solidFill>
                  <a:srgbClr val="000000"/>
                </a:solidFill>
                <a:latin typeface="Arial"/>
                <a:ea typeface="Arial"/>
                <a:cs typeface="Arial"/>
                <a:sym typeface="Arial"/>
              </a:rPr>
              <a:t> </a:t>
            </a:r>
            <a:endParaRPr/>
          </a:p>
        </p:txBody>
      </p:sp>
      <p:sp>
        <p:nvSpPr>
          <p:cNvPr id="182" name="Google Shape;182;p4"/>
          <p:cNvSpPr/>
          <p:nvPr/>
        </p:nvSpPr>
        <p:spPr>
          <a:xfrm>
            <a:off x="839785" y="2064897"/>
            <a:ext cx="90113" cy="492323"/>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3" name="Google Shape;183;p4"/>
          <p:cNvPicPr preferRelativeResize="0"/>
          <p:nvPr/>
        </p:nvPicPr>
        <p:blipFill rotWithShape="1">
          <a:blip r:embed="rId5">
            <a:alphaModFix/>
          </a:blip>
          <a:srcRect/>
          <a:stretch/>
        </p:blipFill>
        <p:spPr>
          <a:xfrm>
            <a:off x="2861500" y="3645899"/>
            <a:ext cx="1781999" cy="18783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5"/>
          <p:cNvPicPr preferRelativeResize="0"/>
          <p:nvPr/>
        </p:nvPicPr>
        <p:blipFill rotWithShape="1">
          <a:blip r:embed="rId3">
            <a:alphaModFix/>
          </a:blip>
          <a:srcRect/>
          <a:stretch/>
        </p:blipFill>
        <p:spPr>
          <a:xfrm>
            <a:off x="3383212" y="4732240"/>
            <a:ext cx="1546703" cy="1579472"/>
          </a:xfrm>
          <a:prstGeom prst="rect">
            <a:avLst/>
          </a:prstGeom>
          <a:noFill/>
          <a:ln>
            <a:noFill/>
          </a:ln>
        </p:spPr>
      </p:pic>
      <p:sp>
        <p:nvSpPr>
          <p:cNvPr id="190" name="Google Shape;190;p5"/>
          <p:cNvSpPr txBox="1">
            <a:spLocks noGrp="1"/>
          </p:cNvSpPr>
          <p:nvPr>
            <p:ph type="title"/>
          </p:nvPr>
        </p:nvSpPr>
        <p:spPr>
          <a:xfrm>
            <a:off x="839787" y="681036"/>
            <a:ext cx="6303008"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ru-RU" sz="3600" b="1" u="none" strike="noStrike" cap="none">
                <a:solidFill>
                  <a:srgbClr val="004F9E"/>
                </a:solidFill>
                <a:latin typeface="Arial Black"/>
                <a:ea typeface="Arial Black"/>
                <a:cs typeface="Arial Black"/>
                <a:sym typeface="Arial Black"/>
              </a:rPr>
              <a:t>Различия между вкладом и депозитом</a:t>
            </a:r>
            <a:endParaRPr sz="1100" b="1">
              <a:solidFill>
                <a:srgbClr val="004F9E"/>
              </a:solidFill>
              <a:latin typeface="Arial Black"/>
              <a:ea typeface="Arial Black"/>
              <a:cs typeface="Arial Black"/>
              <a:sym typeface="Arial Black"/>
            </a:endParaRPr>
          </a:p>
        </p:txBody>
      </p:sp>
      <p:sp>
        <p:nvSpPr>
          <p:cNvPr id="191" name="Google Shape;191;p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5</a:t>
            </a:r>
            <a:endParaRPr sz="1400" b="1" i="0" u="none" strike="noStrike" cap="none">
              <a:solidFill>
                <a:schemeClr val="dk2"/>
              </a:solidFill>
              <a:latin typeface="Arial"/>
              <a:ea typeface="Arial"/>
              <a:cs typeface="Arial"/>
              <a:sym typeface="Arial"/>
            </a:endParaRPr>
          </a:p>
        </p:txBody>
      </p:sp>
      <p:pic>
        <p:nvPicPr>
          <p:cNvPr id="192" name="Google Shape;192;p5"/>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193" name="Google Shape;193;p5"/>
          <p:cNvSpPr txBox="1"/>
          <p:nvPr/>
        </p:nvSpPr>
        <p:spPr>
          <a:xfrm>
            <a:off x="839787" y="2100269"/>
            <a:ext cx="8912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ВКЛАД</a:t>
            </a:r>
            <a:endParaRPr sz="2000" b="1" i="0" u="none" strike="noStrike" cap="none">
              <a:solidFill>
                <a:srgbClr val="E51F59"/>
              </a:solidFill>
              <a:latin typeface="Arial"/>
              <a:ea typeface="Arial"/>
              <a:cs typeface="Arial"/>
              <a:sym typeface="Arial"/>
            </a:endParaRPr>
          </a:p>
        </p:txBody>
      </p:sp>
      <p:sp>
        <p:nvSpPr>
          <p:cNvPr id="194" name="Google Shape;194;p5"/>
          <p:cNvSpPr txBox="1"/>
          <p:nvPr/>
        </p:nvSpPr>
        <p:spPr>
          <a:xfrm>
            <a:off x="6107417" y="2100269"/>
            <a:ext cx="123912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ДЕПОЗИТ</a:t>
            </a:r>
            <a:endParaRPr sz="2000" b="1" i="0" u="none" strike="noStrike" cap="none">
              <a:solidFill>
                <a:srgbClr val="E51F59"/>
              </a:solidFill>
              <a:latin typeface="Arial"/>
              <a:ea typeface="Arial"/>
              <a:cs typeface="Arial"/>
              <a:sym typeface="Arial"/>
            </a:endParaRPr>
          </a:p>
        </p:txBody>
      </p:sp>
      <p:sp>
        <p:nvSpPr>
          <p:cNvPr id="195" name="Google Shape;195;p5"/>
          <p:cNvSpPr txBox="1"/>
          <p:nvPr/>
        </p:nvSpPr>
        <p:spPr>
          <a:xfrm>
            <a:off x="839787" y="2690769"/>
            <a:ext cx="4346576" cy="212365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Единственный объект хранения — деньги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Услуга только для физических лиц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Предоставляется только в банках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Часть вложенных средств доступна для пользования </a:t>
            </a:r>
            <a:endParaRPr sz="1800" b="0" i="0" u="none" strike="noStrike" cap="none">
              <a:solidFill>
                <a:srgbClr val="000000"/>
              </a:solidFill>
              <a:latin typeface="Arial"/>
              <a:ea typeface="Arial"/>
              <a:cs typeface="Arial"/>
              <a:sym typeface="Arial"/>
            </a:endParaRPr>
          </a:p>
        </p:txBody>
      </p:sp>
      <p:sp>
        <p:nvSpPr>
          <p:cNvPr id="196" name="Google Shape;196;p5"/>
          <p:cNvSpPr txBox="1"/>
          <p:nvPr/>
        </p:nvSpPr>
        <p:spPr>
          <a:xfrm>
            <a:off x="6096000" y="2690769"/>
            <a:ext cx="5389563" cy="3231654"/>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Помогает сохранить не только денежные средства, но и другие ценности (металлы, ювелирные изделия, акции и т. д.)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Доступен как физическим, </a:t>
            </a:r>
            <a:br>
              <a:rPr lang="ru-RU" sz="1800" b="0" i="0" u="none" strike="noStrike" cap="none">
                <a:solidFill>
                  <a:srgbClr val="000000"/>
                </a:solidFill>
                <a:latin typeface="Arial"/>
                <a:ea typeface="Arial"/>
                <a:cs typeface="Arial"/>
                <a:sym typeface="Arial"/>
              </a:rPr>
            </a:br>
            <a:r>
              <a:rPr lang="ru-RU" sz="1800" b="0" i="0" u="none" strike="noStrike" cap="none">
                <a:solidFill>
                  <a:srgbClr val="000000"/>
                </a:solidFill>
                <a:latin typeface="Arial"/>
                <a:ea typeface="Arial"/>
                <a:cs typeface="Arial"/>
                <a:sym typeface="Arial"/>
              </a:rPr>
              <a:t>так и юридическим лицам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Услуга доступна в банках и депозитариях — специальных финансовых организациях, занимающихся хранением ценных бумаг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При хранении акций или металлов частичное снятие средств невозможно </a:t>
            </a:r>
            <a:endParaRPr sz="1800" b="0" i="0" u="none" strike="noStrike" cap="none">
              <a:solidFill>
                <a:srgbClr val="000000"/>
              </a:solidFill>
              <a:latin typeface="Arial"/>
              <a:ea typeface="Arial"/>
              <a:cs typeface="Arial"/>
              <a:sym typeface="Arial"/>
            </a:endParaRPr>
          </a:p>
        </p:txBody>
      </p:sp>
      <p:pic>
        <p:nvPicPr>
          <p:cNvPr id="197" name="Google Shape;197;p5"/>
          <p:cNvPicPr preferRelativeResize="0"/>
          <p:nvPr/>
        </p:nvPicPr>
        <p:blipFill rotWithShape="1">
          <a:blip r:embed="rId5">
            <a:alphaModFix/>
          </a:blip>
          <a:srcRect/>
          <a:stretch/>
        </p:blipFill>
        <p:spPr>
          <a:xfrm>
            <a:off x="3819187" y="5135656"/>
            <a:ext cx="862014" cy="862014"/>
          </a:xfrm>
          <a:prstGeom prst="rect">
            <a:avLst/>
          </a:prstGeom>
          <a:noFill/>
          <a:ln>
            <a:noFill/>
          </a:ln>
        </p:spPr>
      </p:pic>
      <p:pic>
        <p:nvPicPr>
          <p:cNvPr id="198" name="Google Shape;198;p5"/>
          <p:cNvPicPr preferRelativeResize="0"/>
          <p:nvPr/>
        </p:nvPicPr>
        <p:blipFill rotWithShape="1">
          <a:blip r:embed="rId5">
            <a:alphaModFix/>
          </a:blip>
          <a:srcRect/>
          <a:stretch/>
        </p:blipFill>
        <p:spPr>
          <a:xfrm>
            <a:off x="4499746" y="5135656"/>
            <a:ext cx="862014" cy="862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839786" y="681036"/>
            <a:ext cx="7104805"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Виды депозитов по сроку размещения средств </a:t>
            </a:r>
            <a:endParaRPr sz="1100" b="1">
              <a:solidFill>
                <a:srgbClr val="004F9E"/>
              </a:solidFill>
              <a:latin typeface="Arial Black"/>
              <a:ea typeface="Arial Black"/>
              <a:cs typeface="Arial Black"/>
              <a:sym typeface="Arial Black"/>
            </a:endParaRPr>
          </a:p>
        </p:txBody>
      </p:sp>
      <p:sp>
        <p:nvSpPr>
          <p:cNvPr id="205" name="Google Shape;205;p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6</a:t>
            </a:r>
            <a:endParaRPr sz="1400" b="1" i="0" u="none" strike="noStrike" cap="none">
              <a:solidFill>
                <a:schemeClr val="dk2"/>
              </a:solidFill>
              <a:latin typeface="Arial"/>
              <a:ea typeface="Arial"/>
              <a:cs typeface="Arial"/>
              <a:sym typeface="Arial"/>
            </a:endParaRPr>
          </a:p>
        </p:txBody>
      </p:sp>
      <p:pic>
        <p:nvPicPr>
          <p:cNvPr id="206" name="Google Shape;206;p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207" name="Google Shape;207;p6"/>
          <p:cNvSpPr txBox="1"/>
          <p:nvPr/>
        </p:nvSpPr>
        <p:spPr>
          <a:xfrm>
            <a:off x="839787" y="1868570"/>
            <a:ext cx="5058940"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2600" b="1" i="0" u="none" strike="noStrike" cap="none">
                <a:solidFill>
                  <a:schemeClr val="dk1"/>
                </a:solidFill>
                <a:latin typeface="Arial"/>
                <a:ea typeface="Arial"/>
                <a:cs typeface="Arial"/>
                <a:sym typeface="Arial"/>
              </a:rPr>
              <a:t>Депозиты до востребования</a:t>
            </a:r>
            <a:endParaRPr sz="2600" b="0" i="0" u="none" strike="noStrike" cap="none">
              <a:solidFill>
                <a:schemeClr val="dk1"/>
              </a:solidFill>
              <a:latin typeface="Arial"/>
              <a:ea typeface="Arial"/>
              <a:cs typeface="Arial"/>
              <a:sym typeface="Arial"/>
            </a:endParaRPr>
          </a:p>
        </p:txBody>
      </p:sp>
      <p:sp>
        <p:nvSpPr>
          <p:cNvPr id="208" name="Google Shape;208;p6"/>
          <p:cNvSpPr txBox="1"/>
          <p:nvPr/>
        </p:nvSpPr>
        <p:spPr>
          <a:xfrm>
            <a:off x="839786" y="2574475"/>
            <a:ext cx="2770313" cy="411972"/>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2B2D33"/>
              </a:buClr>
              <a:buSzPts val="2000"/>
              <a:buFont typeface="Arial"/>
              <a:buNone/>
            </a:pPr>
            <a:r>
              <a:rPr lang="ru-RU" sz="2000" b="1" i="0" u="none" strike="noStrike" cap="none">
                <a:solidFill>
                  <a:srgbClr val="2B2D33"/>
                </a:solidFill>
                <a:latin typeface="Arial"/>
                <a:ea typeface="Arial"/>
                <a:cs typeface="Arial"/>
                <a:sym typeface="Arial"/>
              </a:rPr>
              <a:t>По сроку</a:t>
            </a:r>
            <a:endParaRPr sz="2000" b="0" i="0" u="none" strike="noStrike" cap="none">
              <a:solidFill>
                <a:schemeClr val="dk1"/>
              </a:solidFill>
              <a:latin typeface="Calibri"/>
              <a:ea typeface="Calibri"/>
              <a:cs typeface="Calibri"/>
              <a:sym typeface="Calibri"/>
            </a:endParaRPr>
          </a:p>
        </p:txBody>
      </p:sp>
      <p:sp>
        <p:nvSpPr>
          <p:cNvPr id="209" name="Google Shape;209;p6"/>
          <p:cNvSpPr txBox="1"/>
          <p:nvPr/>
        </p:nvSpPr>
        <p:spPr>
          <a:xfrm>
            <a:off x="1572354" y="3346812"/>
            <a:ext cx="221773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До востребования</a:t>
            </a:r>
            <a:endParaRPr sz="2000" b="0" i="0" u="none" strike="noStrike" cap="none">
              <a:solidFill>
                <a:srgbClr val="000000"/>
              </a:solidFill>
              <a:latin typeface="Arial"/>
              <a:ea typeface="Arial"/>
              <a:cs typeface="Arial"/>
              <a:sym typeface="Arial"/>
            </a:endParaRPr>
          </a:p>
        </p:txBody>
      </p:sp>
      <p:sp>
        <p:nvSpPr>
          <p:cNvPr id="210" name="Google Shape;210;p6"/>
          <p:cNvSpPr txBox="1"/>
          <p:nvPr/>
        </p:nvSpPr>
        <p:spPr>
          <a:xfrm>
            <a:off x="1572354" y="4123599"/>
            <a:ext cx="2208530" cy="31092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Срочные</a:t>
            </a:r>
            <a:endParaRPr sz="2000" b="0" i="0" u="none" strike="noStrike" cap="none">
              <a:solidFill>
                <a:schemeClr val="dk1"/>
              </a:solidFill>
              <a:latin typeface="Calibri"/>
              <a:ea typeface="Calibri"/>
              <a:cs typeface="Calibri"/>
              <a:sym typeface="Calibri"/>
            </a:endParaRPr>
          </a:p>
        </p:txBody>
      </p:sp>
      <p:grpSp>
        <p:nvGrpSpPr>
          <p:cNvPr id="211" name="Google Shape;211;p6"/>
          <p:cNvGrpSpPr/>
          <p:nvPr/>
        </p:nvGrpSpPr>
        <p:grpSpPr>
          <a:xfrm>
            <a:off x="839786" y="3168997"/>
            <a:ext cx="579283" cy="579283"/>
            <a:chOff x="839786" y="2820444"/>
            <a:chExt cx="579283" cy="579283"/>
          </a:xfrm>
        </p:grpSpPr>
        <p:sp>
          <p:nvSpPr>
            <p:cNvPr id="212" name="Google Shape;212;p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13" name="Google Shape;213;p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214" name="Google Shape;214;p6"/>
          <p:cNvSpPr/>
          <p:nvPr/>
        </p:nvSpPr>
        <p:spPr>
          <a:xfrm>
            <a:off x="839786" y="3988353"/>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15" name="Google Shape;215;p6"/>
          <p:cNvPicPr preferRelativeResize="0"/>
          <p:nvPr/>
        </p:nvPicPr>
        <p:blipFill rotWithShape="1">
          <a:blip r:embed="rId4">
            <a:alphaModFix/>
          </a:blip>
          <a:srcRect/>
          <a:stretch/>
        </p:blipFill>
        <p:spPr>
          <a:xfrm>
            <a:off x="993071" y="4166168"/>
            <a:ext cx="272712" cy="223652"/>
          </a:xfrm>
          <a:prstGeom prst="rect">
            <a:avLst/>
          </a:prstGeom>
          <a:noFill/>
          <a:ln>
            <a:noFill/>
          </a:ln>
        </p:spPr>
      </p:pic>
      <p:pic>
        <p:nvPicPr>
          <p:cNvPr id="216" name="Google Shape;216;p6"/>
          <p:cNvPicPr preferRelativeResize="0"/>
          <p:nvPr/>
        </p:nvPicPr>
        <p:blipFill rotWithShape="1">
          <a:blip r:embed="rId5">
            <a:alphaModFix/>
          </a:blip>
          <a:srcRect/>
          <a:stretch/>
        </p:blipFill>
        <p:spPr>
          <a:xfrm>
            <a:off x="4725392" y="2648023"/>
            <a:ext cx="1572894" cy="1298646"/>
          </a:xfrm>
          <a:prstGeom prst="rect">
            <a:avLst/>
          </a:prstGeom>
          <a:noFill/>
          <a:ln>
            <a:noFill/>
          </a:ln>
        </p:spPr>
      </p:pic>
      <p:pic>
        <p:nvPicPr>
          <p:cNvPr id="217" name="Google Shape;217;p6"/>
          <p:cNvPicPr preferRelativeResize="0"/>
          <p:nvPr/>
        </p:nvPicPr>
        <p:blipFill rotWithShape="1">
          <a:blip r:embed="rId6">
            <a:alphaModFix/>
          </a:blip>
          <a:srcRect/>
          <a:stretch/>
        </p:blipFill>
        <p:spPr>
          <a:xfrm>
            <a:off x="6379485" y="2045161"/>
            <a:ext cx="901700" cy="800100"/>
          </a:xfrm>
          <a:prstGeom prst="rect">
            <a:avLst/>
          </a:prstGeom>
          <a:noFill/>
          <a:ln>
            <a:noFill/>
          </a:ln>
        </p:spPr>
      </p:pic>
      <p:pic>
        <p:nvPicPr>
          <p:cNvPr id="218" name="Google Shape;218;p6"/>
          <p:cNvPicPr preferRelativeResize="0"/>
          <p:nvPr/>
        </p:nvPicPr>
        <p:blipFill rotWithShape="1">
          <a:blip r:embed="rId7">
            <a:alphaModFix/>
          </a:blip>
          <a:srcRect/>
          <a:stretch/>
        </p:blipFill>
        <p:spPr>
          <a:xfrm>
            <a:off x="6047010" y="5087423"/>
            <a:ext cx="1808070" cy="988903"/>
          </a:xfrm>
          <a:prstGeom prst="rect">
            <a:avLst/>
          </a:prstGeom>
          <a:noFill/>
          <a:ln>
            <a:noFill/>
          </a:ln>
        </p:spPr>
      </p:pic>
      <p:pic>
        <p:nvPicPr>
          <p:cNvPr id="219" name="Google Shape;219;p6"/>
          <p:cNvPicPr preferRelativeResize="0"/>
          <p:nvPr/>
        </p:nvPicPr>
        <p:blipFill rotWithShape="1">
          <a:blip r:embed="rId8">
            <a:alphaModFix/>
          </a:blip>
          <a:srcRect/>
          <a:stretch/>
        </p:blipFill>
        <p:spPr>
          <a:xfrm>
            <a:off x="8611747" y="1153977"/>
            <a:ext cx="1992475" cy="5321922"/>
          </a:xfrm>
          <a:prstGeom prst="rect">
            <a:avLst/>
          </a:prstGeom>
          <a:noFill/>
          <a:ln>
            <a:noFill/>
          </a:ln>
        </p:spPr>
      </p:pic>
      <p:pic>
        <p:nvPicPr>
          <p:cNvPr id="220" name="Google Shape;220;p6"/>
          <p:cNvPicPr preferRelativeResize="0"/>
          <p:nvPr/>
        </p:nvPicPr>
        <p:blipFill rotWithShape="1">
          <a:blip r:embed="rId9">
            <a:alphaModFix/>
          </a:blip>
          <a:srcRect/>
          <a:stretch/>
        </p:blipFill>
        <p:spPr>
          <a:xfrm>
            <a:off x="4058236" y="3154347"/>
            <a:ext cx="3411090" cy="1737129"/>
          </a:xfrm>
          <a:prstGeom prst="rect">
            <a:avLst/>
          </a:prstGeom>
          <a:noFill/>
          <a:ln>
            <a:noFill/>
          </a:ln>
        </p:spPr>
      </p:pic>
      <p:pic>
        <p:nvPicPr>
          <p:cNvPr id="221" name="Google Shape;221;p6"/>
          <p:cNvPicPr preferRelativeResize="0"/>
          <p:nvPr/>
        </p:nvPicPr>
        <p:blipFill rotWithShape="1">
          <a:blip r:embed="rId10">
            <a:alphaModFix/>
          </a:blip>
          <a:srcRect/>
          <a:stretch/>
        </p:blipFill>
        <p:spPr>
          <a:xfrm>
            <a:off x="5015898" y="4452993"/>
            <a:ext cx="749300" cy="749300"/>
          </a:xfrm>
          <a:prstGeom prst="rect">
            <a:avLst/>
          </a:prstGeom>
          <a:noFill/>
          <a:ln>
            <a:noFill/>
          </a:ln>
        </p:spPr>
      </p:pic>
      <p:pic>
        <p:nvPicPr>
          <p:cNvPr id="222" name="Google Shape;222;p6"/>
          <p:cNvPicPr preferRelativeResize="0"/>
          <p:nvPr/>
        </p:nvPicPr>
        <p:blipFill rotWithShape="1">
          <a:blip r:embed="rId10">
            <a:alphaModFix/>
          </a:blip>
          <a:srcRect/>
          <a:stretch/>
        </p:blipFill>
        <p:spPr>
          <a:xfrm>
            <a:off x="4618282" y="4976559"/>
            <a:ext cx="451468" cy="451468"/>
          </a:xfrm>
          <a:prstGeom prst="rect">
            <a:avLst/>
          </a:prstGeom>
          <a:noFill/>
          <a:ln>
            <a:noFill/>
          </a:ln>
        </p:spPr>
      </p:pic>
      <p:pic>
        <p:nvPicPr>
          <p:cNvPr id="223" name="Google Shape;223;p6"/>
          <p:cNvPicPr preferRelativeResize="0"/>
          <p:nvPr/>
        </p:nvPicPr>
        <p:blipFill rotWithShape="1">
          <a:blip r:embed="rId10">
            <a:alphaModFix/>
          </a:blip>
          <a:srcRect/>
          <a:stretch/>
        </p:blipFill>
        <p:spPr>
          <a:xfrm rot="-1311854">
            <a:off x="5480858" y="5130490"/>
            <a:ext cx="382764" cy="382764"/>
          </a:xfrm>
          <a:prstGeom prst="rect">
            <a:avLst/>
          </a:prstGeom>
          <a:noFill/>
          <a:ln>
            <a:noFill/>
          </a:ln>
        </p:spPr>
      </p:pic>
      <p:pic>
        <p:nvPicPr>
          <p:cNvPr id="224" name="Google Shape;224;p6"/>
          <p:cNvPicPr preferRelativeResize="0"/>
          <p:nvPr/>
        </p:nvPicPr>
        <p:blipFill rotWithShape="1">
          <a:blip r:embed="rId11">
            <a:alphaModFix/>
          </a:blip>
          <a:srcRect/>
          <a:stretch/>
        </p:blipFill>
        <p:spPr>
          <a:xfrm>
            <a:off x="6817749" y="4044365"/>
            <a:ext cx="1046542" cy="10465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7"/>
          <p:cNvPicPr preferRelativeResize="0"/>
          <p:nvPr/>
        </p:nvPicPr>
        <p:blipFill rotWithShape="1">
          <a:blip r:embed="rId3">
            <a:alphaModFix/>
          </a:blip>
          <a:srcRect/>
          <a:stretch/>
        </p:blipFill>
        <p:spPr>
          <a:xfrm rot="3822049">
            <a:off x="7788135" y="3718715"/>
            <a:ext cx="2620199" cy="2369671"/>
          </a:xfrm>
          <a:prstGeom prst="rect">
            <a:avLst/>
          </a:prstGeom>
          <a:noFill/>
          <a:ln>
            <a:noFill/>
          </a:ln>
        </p:spPr>
      </p:pic>
      <p:sp>
        <p:nvSpPr>
          <p:cNvPr id="231" name="Google Shape;231;p7"/>
          <p:cNvSpPr txBox="1">
            <a:spLocks noGrp="1"/>
          </p:cNvSpPr>
          <p:nvPr>
            <p:ph type="title"/>
          </p:nvPr>
        </p:nvSpPr>
        <p:spPr>
          <a:xfrm>
            <a:off x="839786" y="681036"/>
            <a:ext cx="7104805"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Виды депозитов по сроку размещения средств </a:t>
            </a:r>
            <a:endParaRPr sz="1100" b="1">
              <a:solidFill>
                <a:srgbClr val="004F9E"/>
              </a:solidFill>
              <a:latin typeface="Arial Black"/>
              <a:ea typeface="Arial Black"/>
              <a:cs typeface="Arial Black"/>
              <a:sym typeface="Arial Black"/>
            </a:endParaRPr>
          </a:p>
        </p:txBody>
      </p:sp>
      <p:sp>
        <p:nvSpPr>
          <p:cNvPr id="232" name="Google Shape;232;p7"/>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7</a:t>
            </a:r>
            <a:endParaRPr sz="1400" b="1" i="0" u="none" strike="noStrike" cap="none">
              <a:solidFill>
                <a:schemeClr val="dk2"/>
              </a:solidFill>
              <a:latin typeface="Arial"/>
              <a:ea typeface="Arial"/>
              <a:cs typeface="Arial"/>
              <a:sym typeface="Arial"/>
            </a:endParaRPr>
          </a:p>
        </p:txBody>
      </p:sp>
      <p:pic>
        <p:nvPicPr>
          <p:cNvPr id="233" name="Google Shape;233;p7"/>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34" name="Google Shape;234;p7"/>
          <p:cNvSpPr txBox="1"/>
          <p:nvPr/>
        </p:nvSpPr>
        <p:spPr>
          <a:xfrm>
            <a:off x="839787" y="1868570"/>
            <a:ext cx="3346451"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ru-RU" sz="2800" b="1" i="0" u="none" strike="noStrike" cap="none">
                <a:solidFill>
                  <a:schemeClr val="dk1"/>
                </a:solidFill>
                <a:latin typeface="Calibri"/>
                <a:ea typeface="Calibri"/>
                <a:cs typeface="Calibri"/>
                <a:sym typeface="Calibri"/>
              </a:rPr>
              <a:t>Срочные депозиты</a:t>
            </a:r>
            <a:endParaRPr sz="1000" b="0" i="0" u="none" strike="noStrike" cap="none">
              <a:solidFill>
                <a:schemeClr val="dk1"/>
              </a:solidFill>
              <a:latin typeface="Arial Black"/>
              <a:ea typeface="Arial Black"/>
              <a:cs typeface="Arial Black"/>
              <a:sym typeface="Arial Black"/>
            </a:endParaRPr>
          </a:p>
        </p:txBody>
      </p:sp>
      <p:sp>
        <p:nvSpPr>
          <p:cNvPr id="235" name="Google Shape;235;p7"/>
          <p:cNvSpPr txBox="1"/>
          <p:nvPr/>
        </p:nvSpPr>
        <p:spPr>
          <a:xfrm>
            <a:off x="3301034" y="3911375"/>
            <a:ext cx="4420982"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Срочные депозиты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по возможности управления</a:t>
            </a:r>
            <a:endParaRPr sz="2000" b="1" i="0" u="none" strike="noStrike" cap="none">
              <a:solidFill>
                <a:schemeClr val="dk1"/>
              </a:solidFill>
              <a:latin typeface="Times New Roman"/>
              <a:ea typeface="Times New Roman"/>
              <a:cs typeface="Times New Roman"/>
              <a:sym typeface="Times New Roman"/>
            </a:endParaRPr>
          </a:p>
        </p:txBody>
      </p:sp>
      <p:sp>
        <p:nvSpPr>
          <p:cNvPr id="236" name="Google Shape;236;p7"/>
          <p:cNvSpPr txBox="1"/>
          <p:nvPr/>
        </p:nvSpPr>
        <p:spPr>
          <a:xfrm>
            <a:off x="3301034" y="4697936"/>
            <a:ext cx="2620199" cy="1231106"/>
          </a:xfrm>
          <a:prstGeom prst="rect">
            <a:avLst/>
          </a:prstGeom>
          <a:noFill/>
          <a:ln>
            <a:noFill/>
          </a:ln>
        </p:spPr>
        <p:txBody>
          <a:bodyPr spcFirstLastPara="1" wrap="square" lIns="0" tIns="0" rIns="0" bIns="0" anchor="t" anchorCtr="0">
            <a:spAutoFit/>
          </a:bodyPr>
          <a:lstStyle/>
          <a:p>
            <a:pPr marL="342900" marR="0" lvl="0" indent="-342900" algn="just" rtl="0">
              <a:lnSpc>
                <a:spcPct val="100000"/>
              </a:lnSpc>
              <a:spcBef>
                <a:spcPts val="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Cберегательные</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Накопительные</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Расчетные</a:t>
            </a:r>
            <a:endParaRPr sz="2000" b="0" i="0" u="none" strike="noStrike" cap="none">
              <a:solidFill>
                <a:schemeClr val="dk1"/>
              </a:solidFill>
              <a:latin typeface="Arial"/>
              <a:ea typeface="Arial"/>
              <a:cs typeface="Arial"/>
              <a:sym typeface="Arial"/>
            </a:endParaRPr>
          </a:p>
        </p:txBody>
      </p:sp>
      <p:sp>
        <p:nvSpPr>
          <p:cNvPr id="237" name="Google Shape;237;p7"/>
          <p:cNvSpPr txBox="1"/>
          <p:nvPr/>
        </p:nvSpPr>
        <p:spPr>
          <a:xfrm>
            <a:off x="1572354" y="2797922"/>
            <a:ext cx="221773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Длительность</a:t>
            </a:r>
            <a:endParaRPr sz="2000" b="0" i="0" u="none" strike="noStrike" cap="none">
              <a:solidFill>
                <a:srgbClr val="000000"/>
              </a:solidFill>
              <a:latin typeface="Arial"/>
              <a:ea typeface="Arial"/>
              <a:cs typeface="Arial"/>
              <a:sym typeface="Arial"/>
            </a:endParaRPr>
          </a:p>
        </p:txBody>
      </p:sp>
      <p:sp>
        <p:nvSpPr>
          <p:cNvPr id="238" name="Google Shape;238;p7"/>
          <p:cNvSpPr txBox="1"/>
          <p:nvPr/>
        </p:nvSpPr>
        <p:spPr>
          <a:xfrm>
            <a:off x="5013469" y="2790072"/>
            <a:ext cx="2208530" cy="3109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Ставка выше</a:t>
            </a:r>
            <a:endParaRPr sz="2000" b="0" i="0" u="none" strike="noStrike" cap="none">
              <a:solidFill>
                <a:srgbClr val="000000"/>
              </a:solidFill>
              <a:latin typeface="Arial"/>
              <a:ea typeface="Arial"/>
              <a:cs typeface="Arial"/>
              <a:sym typeface="Arial"/>
            </a:endParaRPr>
          </a:p>
        </p:txBody>
      </p:sp>
      <p:grpSp>
        <p:nvGrpSpPr>
          <p:cNvPr id="239" name="Google Shape;239;p7"/>
          <p:cNvGrpSpPr/>
          <p:nvPr/>
        </p:nvGrpSpPr>
        <p:grpSpPr>
          <a:xfrm>
            <a:off x="839786" y="2620107"/>
            <a:ext cx="579283" cy="579283"/>
            <a:chOff x="839786" y="2820444"/>
            <a:chExt cx="579283" cy="579283"/>
          </a:xfrm>
        </p:grpSpPr>
        <p:sp>
          <p:nvSpPr>
            <p:cNvPr id="240" name="Google Shape;240;p7"/>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1" name="Google Shape;241;p7"/>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242" name="Google Shape;242;p7"/>
          <p:cNvSpPr/>
          <p:nvPr/>
        </p:nvSpPr>
        <p:spPr>
          <a:xfrm>
            <a:off x="4280901" y="265482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3" name="Google Shape;243;p7"/>
          <p:cNvPicPr preferRelativeResize="0"/>
          <p:nvPr/>
        </p:nvPicPr>
        <p:blipFill rotWithShape="1">
          <a:blip r:embed="rId5">
            <a:alphaModFix/>
          </a:blip>
          <a:srcRect/>
          <a:stretch/>
        </p:blipFill>
        <p:spPr>
          <a:xfrm>
            <a:off x="4434186" y="2832641"/>
            <a:ext cx="272712" cy="223652"/>
          </a:xfrm>
          <a:prstGeom prst="rect">
            <a:avLst/>
          </a:prstGeom>
          <a:noFill/>
          <a:ln>
            <a:noFill/>
          </a:ln>
        </p:spPr>
      </p:pic>
      <p:sp>
        <p:nvSpPr>
          <p:cNvPr id="244" name="Google Shape;244;p7"/>
          <p:cNvSpPr txBox="1"/>
          <p:nvPr/>
        </p:nvSpPr>
        <p:spPr>
          <a:xfrm>
            <a:off x="8454584" y="2790072"/>
            <a:ext cx="282146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Срок влияет на ставку</a:t>
            </a:r>
            <a:endParaRPr sz="2000" b="0" i="0" u="none" strike="noStrike" cap="none">
              <a:solidFill>
                <a:schemeClr val="dk1"/>
              </a:solidFill>
              <a:latin typeface="Calibri"/>
              <a:ea typeface="Calibri"/>
              <a:cs typeface="Calibri"/>
              <a:sym typeface="Calibri"/>
            </a:endParaRPr>
          </a:p>
        </p:txBody>
      </p:sp>
      <p:sp>
        <p:nvSpPr>
          <p:cNvPr id="245" name="Google Shape;245;p7"/>
          <p:cNvSpPr/>
          <p:nvPr/>
        </p:nvSpPr>
        <p:spPr>
          <a:xfrm>
            <a:off x="7722016" y="265482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6" name="Google Shape;246;p7"/>
          <p:cNvPicPr preferRelativeResize="0"/>
          <p:nvPr/>
        </p:nvPicPr>
        <p:blipFill rotWithShape="1">
          <a:blip r:embed="rId5">
            <a:alphaModFix/>
          </a:blip>
          <a:srcRect/>
          <a:stretch/>
        </p:blipFill>
        <p:spPr>
          <a:xfrm>
            <a:off x="7875301" y="2832641"/>
            <a:ext cx="272712" cy="223652"/>
          </a:xfrm>
          <a:prstGeom prst="rect">
            <a:avLst/>
          </a:prstGeom>
          <a:noFill/>
          <a:ln>
            <a:noFill/>
          </a:ln>
        </p:spPr>
      </p:pic>
      <p:pic>
        <p:nvPicPr>
          <p:cNvPr id="247" name="Google Shape;247;p7"/>
          <p:cNvPicPr preferRelativeResize="0"/>
          <p:nvPr/>
        </p:nvPicPr>
        <p:blipFill rotWithShape="1">
          <a:blip r:embed="rId6">
            <a:alphaModFix/>
          </a:blip>
          <a:srcRect/>
          <a:stretch/>
        </p:blipFill>
        <p:spPr>
          <a:xfrm>
            <a:off x="8673670" y="4052651"/>
            <a:ext cx="1016000" cy="170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title" idx="4294967295"/>
          </p:nvPr>
        </p:nvSpPr>
        <p:spPr>
          <a:xfrm>
            <a:off x="839786" y="680605"/>
            <a:ext cx="2489202" cy="5032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chemeClr val="lt1"/>
                </a:solidFill>
                <a:latin typeface="Arial Black"/>
                <a:ea typeface="Arial Black"/>
                <a:cs typeface="Arial Black"/>
                <a:sym typeface="Arial Black"/>
              </a:rPr>
              <a:t>СОВЕТЫ</a:t>
            </a:r>
            <a:endParaRPr sz="1100" b="1">
              <a:solidFill>
                <a:schemeClr val="lt1"/>
              </a:solidFill>
              <a:latin typeface="Arial Black"/>
              <a:ea typeface="Arial Black"/>
              <a:cs typeface="Arial Black"/>
              <a:sym typeface="Arial Black"/>
            </a:endParaRPr>
          </a:p>
        </p:txBody>
      </p:sp>
      <p:sp>
        <p:nvSpPr>
          <p:cNvPr id="254" name="Google Shape;254;p8"/>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8</a:t>
            </a:r>
            <a:endParaRPr sz="1400" b="1" i="0" u="none" strike="noStrike" cap="none">
              <a:solidFill>
                <a:schemeClr val="dk2"/>
              </a:solidFill>
              <a:latin typeface="Arial"/>
              <a:ea typeface="Arial"/>
              <a:cs typeface="Arial"/>
              <a:sym typeface="Arial"/>
            </a:endParaRPr>
          </a:p>
        </p:txBody>
      </p:sp>
      <p:pic>
        <p:nvPicPr>
          <p:cNvPr id="255" name="Google Shape;255;p8"/>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256" name="Google Shape;256;p8"/>
          <p:cNvSpPr txBox="1"/>
          <p:nvPr/>
        </p:nvSpPr>
        <p:spPr>
          <a:xfrm>
            <a:off x="8674221" y="2759628"/>
            <a:ext cx="2832090"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Наибольший доход приносит такой депозит, где нет возможности забрать деньги досрочно</a:t>
            </a:r>
            <a:endParaRPr sz="2000" b="0" i="0" u="none" strike="noStrike" cap="none">
              <a:solidFill>
                <a:schemeClr val="lt1"/>
              </a:solidFill>
              <a:latin typeface="Calibri"/>
              <a:ea typeface="Calibri"/>
              <a:cs typeface="Calibri"/>
              <a:sym typeface="Calibri"/>
            </a:endParaRPr>
          </a:p>
        </p:txBody>
      </p:sp>
      <p:grpSp>
        <p:nvGrpSpPr>
          <p:cNvPr id="257" name="Google Shape;257;p8"/>
          <p:cNvGrpSpPr/>
          <p:nvPr/>
        </p:nvGrpSpPr>
        <p:grpSpPr>
          <a:xfrm>
            <a:off x="839785" y="1722344"/>
            <a:ext cx="630276" cy="743793"/>
            <a:chOff x="839785" y="1893336"/>
            <a:chExt cx="630276" cy="743793"/>
          </a:xfrm>
        </p:grpSpPr>
        <p:sp>
          <p:nvSpPr>
            <p:cNvPr id="258" name="Google Shape;258;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59" name="Google Shape;259;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1</a:t>
              </a:r>
              <a:endParaRPr sz="4500" b="1" i="0" u="none" strike="noStrike" cap="none">
                <a:solidFill>
                  <a:srgbClr val="E51F59"/>
                </a:solidFill>
                <a:latin typeface="Arial Black"/>
                <a:ea typeface="Arial Black"/>
                <a:cs typeface="Arial Black"/>
                <a:sym typeface="Arial Black"/>
              </a:endParaRPr>
            </a:p>
          </p:txBody>
        </p:sp>
      </p:grpSp>
      <p:grpSp>
        <p:nvGrpSpPr>
          <p:cNvPr id="260" name="Google Shape;260;p8"/>
          <p:cNvGrpSpPr/>
          <p:nvPr/>
        </p:nvGrpSpPr>
        <p:grpSpPr>
          <a:xfrm>
            <a:off x="4394260" y="1729565"/>
            <a:ext cx="630276" cy="743793"/>
            <a:chOff x="839785" y="1893336"/>
            <a:chExt cx="630276" cy="743793"/>
          </a:xfrm>
        </p:grpSpPr>
        <p:sp>
          <p:nvSpPr>
            <p:cNvPr id="261" name="Google Shape;261;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62" name="Google Shape;262;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2</a:t>
              </a:r>
              <a:endParaRPr sz="4500" b="1" i="0" u="none" strike="noStrike" cap="none">
                <a:solidFill>
                  <a:srgbClr val="E51F59"/>
                </a:solidFill>
                <a:latin typeface="Arial Black"/>
                <a:ea typeface="Arial Black"/>
                <a:cs typeface="Arial Black"/>
                <a:sym typeface="Arial Black"/>
              </a:endParaRPr>
            </a:p>
          </p:txBody>
        </p:sp>
      </p:grpSp>
      <p:grpSp>
        <p:nvGrpSpPr>
          <p:cNvPr id="263" name="Google Shape;263;p8"/>
          <p:cNvGrpSpPr/>
          <p:nvPr/>
        </p:nvGrpSpPr>
        <p:grpSpPr>
          <a:xfrm>
            <a:off x="8708087" y="1722344"/>
            <a:ext cx="630276" cy="743793"/>
            <a:chOff x="839785" y="1893336"/>
            <a:chExt cx="630276" cy="743793"/>
          </a:xfrm>
        </p:grpSpPr>
        <p:sp>
          <p:nvSpPr>
            <p:cNvPr id="264" name="Google Shape;264;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65" name="Google Shape;265;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3</a:t>
              </a:r>
              <a:endParaRPr sz="4500" b="1" i="0" u="none" strike="noStrike" cap="none">
                <a:solidFill>
                  <a:srgbClr val="E51F59"/>
                </a:solidFill>
                <a:latin typeface="Arial Black"/>
                <a:ea typeface="Arial Black"/>
                <a:cs typeface="Arial Black"/>
                <a:sym typeface="Arial Black"/>
              </a:endParaRPr>
            </a:p>
          </p:txBody>
        </p:sp>
      </p:grpSp>
      <p:sp>
        <p:nvSpPr>
          <p:cNvPr id="266" name="Google Shape;266;p8"/>
          <p:cNvSpPr txBox="1"/>
          <p:nvPr/>
        </p:nvSpPr>
        <p:spPr>
          <a:xfrm>
            <a:off x="839784" y="2759628"/>
            <a:ext cx="2774953"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Не нарушайте целостность вложения.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Чем дольше деньги хранятся в банке, тем выше прибыль</a:t>
            </a:r>
            <a:endParaRPr sz="2000" b="0" i="0" u="none" strike="noStrike" cap="none">
              <a:solidFill>
                <a:schemeClr val="lt1"/>
              </a:solidFill>
              <a:latin typeface="Calibri"/>
              <a:ea typeface="Calibri"/>
              <a:cs typeface="Calibri"/>
              <a:sym typeface="Calibri"/>
            </a:endParaRPr>
          </a:p>
        </p:txBody>
      </p:sp>
      <p:sp>
        <p:nvSpPr>
          <p:cNvPr id="267" name="Google Shape;267;p8"/>
          <p:cNvSpPr txBox="1"/>
          <p:nvPr/>
        </p:nvSpPr>
        <p:spPr>
          <a:xfrm>
            <a:off x="4394260" y="2759628"/>
            <a:ext cx="3500437" cy="215443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Ваша выгода зависит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от величины суммы, которую вы доверяете финансовой организации. Если вы все же решите воспользоваться частью накоплений,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то проценты будут ниже</a:t>
            </a: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0"/>
          <p:cNvPicPr preferRelativeResize="0"/>
          <p:nvPr/>
        </p:nvPicPr>
        <p:blipFill rotWithShape="1">
          <a:blip r:embed="rId3">
            <a:alphaModFix/>
          </a:blip>
          <a:srcRect/>
          <a:stretch/>
        </p:blipFill>
        <p:spPr>
          <a:xfrm rot="-5089088">
            <a:off x="8550322" y="1757049"/>
            <a:ext cx="2868789" cy="2891472"/>
          </a:xfrm>
          <a:prstGeom prst="rect">
            <a:avLst/>
          </a:prstGeom>
          <a:noFill/>
          <a:ln>
            <a:noFill/>
          </a:ln>
        </p:spPr>
      </p:pic>
      <p:sp>
        <p:nvSpPr>
          <p:cNvPr id="274" name="Google Shape;274;p10"/>
          <p:cNvSpPr txBox="1">
            <a:spLocks noGrp="1"/>
          </p:cNvSpPr>
          <p:nvPr>
            <p:ph type="title"/>
          </p:nvPr>
        </p:nvSpPr>
        <p:spPr>
          <a:xfrm>
            <a:off x="839786" y="681036"/>
            <a:ext cx="7575552"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4400"/>
              <a:buFont typeface="Arial"/>
              <a:buNone/>
            </a:pPr>
            <a:r>
              <a:rPr lang="ru-RU" sz="3600" b="1">
                <a:solidFill>
                  <a:srgbClr val="004F9E"/>
                </a:solidFill>
                <a:latin typeface="Arial Black"/>
                <a:ea typeface="Arial Black"/>
                <a:cs typeface="Arial Black"/>
                <a:sym typeface="Arial Black"/>
              </a:rPr>
              <a:t>Особые условия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для пополняемых депозитов</a:t>
            </a:r>
            <a:endParaRPr sz="1100" b="1">
              <a:solidFill>
                <a:srgbClr val="004F9E"/>
              </a:solidFill>
              <a:latin typeface="Arial Black"/>
              <a:ea typeface="Arial Black"/>
              <a:cs typeface="Arial Black"/>
              <a:sym typeface="Arial Black"/>
            </a:endParaRPr>
          </a:p>
        </p:txBody>
      </p:sp>
      <p:sp>
        <p:nvSpPr>
          <p:cNvPr id="275" name="Google Shape;275;p10"/>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9</a:t>
            </a:r>
            <a:endParaRPr sz="1400" b="1" i="0" u="none" strike="noStrike" cap="none">
              <a:solidFill>
                <a:schemeClr val="dk2"/>
              </a:solidFill>
              <a:latin typeface="Arial"/>
              <a:ea typeface="Arial"/>
              <a:cs typeface="Arial"/>
              <a:sym typeface="Arial"/>
            </a:endParaRPr>
          </a:p>
        </p:txBody>
      </p:sp>
      <p:pic>
        <p:nvPicPr>
          <p:cNvPr id="276" name="Google Shape;276;p10"/>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77" name="Google Shape;277;p10"/>
          <p:cNvSpPr txBox="1"/>
          <p:nvPr/>
        </p:nvSpPr>
        <p:spPr>
          <a:xfrm>
            <a:off x="839787" y="2009444"/>
            <a:ext cx="8432802" cy="8309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1" i="0" u="none" strike="noStrike" cap="none">
                <a:solidFill>
                  <a:schemeClr val="dk1"/>
                </a:solidFill>
                <a:latin typeface="Arial"/>
                <a:ea typeface="Arial"/>
                <a:cs typeface="Arial"/>
                <a:sym typeface="Arial"/>
              </a:rPr>
              <a:t>В некоторых банках для пополняемых депозитов действует правило: при увеличении суммы вклада до определенного предела его ставка автоматически понижается. </a:t>
            </a:r>
            <a:endParaRPr sz="2000" b="1" i="0" u="none" strike="noStrike" cap="none">
              <a:solidFill>
                <a:schemeClr val="dk1"/>
              </a:solidFill>
              <a:latin typeface="Arial"/>
              <a:ea typeface="Arial"/>
              <a:cs typeface="Arial"/>
              <a:sym typeface="Arial"/>
            </a:endParaRPr>
          </a:p>
        </p:txBody>
      </p:sp>
      <p:sp>
        <p:nvSpPr>
          <p:cNvPr id="278" name="Google Shape;278;p10"/>
          <p:cNvSpPr txBox="1"/>
          <p:nvPr/>
        </p:nvSpPr>
        <p:spPr>
          <a:xfrm>
            <a:off x="839786" y="3152001"/>
            <a:ext cx="6036502"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0" i="0" u="none" strike="noStrike" cap="none">
                <a:solidFill>
                  <a:srgbClr val="E51F59"/>
                </a:solidFill>
                <a:latin typeface="Arial"/>
                <a:ea typeface="Arial"/>
                <a:cs typeface="Arial"/>
                <a:sym typeface="Arial"/>
              </a:rPr>
              <a:t>Почему так? </a:t>
            </a:r>
            <a:r>
              <a:rPr lang="ru-RU" sz="2000" b="0" i="0" u="none" strike="noStrike" cap="none">
                <a:solidFill>
                  <a:srgbClr val="2B2D33"/>
                </a:solidFill>
                <a:latin typeface="Arial"/>
                <a:ea typeface="Arial"/>
                <a:cs typeface="Arial"/>
                <a:sym typeface="Arial"/>
              </a:rPr>
              <a:t>Этим банк подталкивает к заключению нового договора на большую сумму.</a:t>
            </a:r>
            <a:endParaRPr sz="2000" b="0" i="0" u="none" strike="noStrike" cap="none">
              <a:solidFill>
                <a:srgbClr val="000000"/>
              </a:solidFill>
              <a:latin typeface="Arial"/>
              <a:ea typeface="Arial"/>
              <a:cs typeface="Arial"/>
              <a:sym typeface="Arial"/>
            </a:endParaRPr>
          </a:p>
        </p:txBody>
      </p:sp>
      <p:sp>
        <p:nvSpPr>
          <p:cNvPr id="279" name="Google Shape;279;p10"/>
          <p:cNvSpPr txBox="1"/>
          <p:nvPr/>
        </p:nvSpPr>
        <p:spPr>
          <a:xfrm>
            <a:off x="839787" y="3897005"/>
            <a:ext cx="7275514"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0" i="0" u="none" strike="noStrike" cap="none">
                <a:solidFill>
                  <a:srgbClr val="2B2D33"/>
                </a:solidFill>
                <a:latin typeface="Arial"/>
                <a:ea typeface="Arial"/>
                <a:cs typeface="Arial"/>
                <a:sym typeface="Arial"/>
              </a:rPr>
              <a:t>Вместо пополнения уже имеющегося вклада иногда лучше открыть новый депозит в банке.</a:t>
            </a:r>
            <a:r>
              <a:rPr lang="ru-RU" sz="2000" b="0" i="0" u="none" strike="noStrike" cap="none">
                <a:solidFill>
                  <a:schemeClr val="dk1"/>
                </a:solidFill>
                <a:latin typeface="Calibri"/>
                <a:ea typeface="Calibri"/>
                <a:cs typeface="Calibri"/>
                <a:sym typeface="Calibri"/>
              </a:rPr>
              <a:t> </a:t>
            </a:r>
            <a:endParaRPr sz="2000" b="0" i="0" u="none" strike="noStrike" cap="none">
              <a:solidFill>
                <a:srgbClr val="171D23"/>
              </a:solidFill>
              <a:latin typeface="Open Sans"/>
              <a:ea typeface="Open Sans"/>
              <a:cs typeface="Open Sans"/>
              <a:sym typeface="Open Sans"/>
            </a:endParaRPr>
          </a:p>
        </p:txBody>
      </p:sp>
      <p:sp>
        <p:nvSpPr>
          <p:cNvPr id="280" name="Google Shape;280;p10"/>
          <p:cNvSpPr txBox="1"/>
          <p:nvPr/>
        </p:nvSpPr>
        <p:spPr>
          <a:xfrm>
            <a:off x="3340609" y="4921883"/>
            <a:ext cx="7546848"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E61C59"/>
              </a:buClr>
              <a:buSzPts val="2000"/>
              <a:buFont typeface="Arial"/>
              <a:buNone/>
            </a:pPr>
            <a:r>
              <a:rPr lang="ru-RU" sz="2000" b="0" i="1" u="none" strike="noStrike" cap="none">
                <a:solidFill>
                  <a:srgbClr val="E61C59"/>
                </a:solidFill>
                <a:latin typeface="Arial"/>
                <a:ea typeface="Arial"/>
                <a:cs typeface="Arial"/>
                <a:sym typeface="Arial"/>
              </a:rPr>
              <a:t>Нюанс:</a:t>
            </a:r>
            <a:r>
              <a:rPr lang="ru-RU" sz="2000" b="0" i="1" u="none" strike="noStrike" cap="none">
                <a:solidFill>
                  <a:srgbClr val="2B2D33"/>
                </a:solidFill>
                <a:latin typeface="Arial"/>
                <a:ea typeface="Arial"/>
                <a:cs typeface="Arial"/>
                <a:sym typeface="Arial"/>
              </a:rPr>
              <a:t> расторжение договора по вкладу до истечения его срока подразумевает пересчет процентов по минимальной ставке, и в таком случае вы потеряете все начисления за последний расчетный период.</a:t>
            </a:r>
            <a:endParaRPr sz="2000" b="0" i="1" u="none" strike="noStrike" cap="none">
              <a:solidFill>
                <a:srgbClr val="171D23"/>
              </a:solidFill>
              <a:latin typeface="Arial"/>
              <a:ea typeface="Arial"/>
              <a:cs typeface="Arial"/>
              <a:sym typeface="Arial"/>
            </a:endParaRPr>
          </a:p>
        </p:txBody>
      </p:sp>
      <p:sp>
        <p:nvSpPr>
          <p:cNvPr id="281" name="Google Shape;281;p10"/>
          <p:cNvSpPr/>
          <p:nvPr/>
        </p:nvSpPr>
        <p:spPr>
          <a:xfrm>
            <a:off x="3102710" y="4936060"/>
            <a:ext cx="97690" cy="1049452"/>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2" name="Google Shape;282;p10"/>
          <p:cNvPicPr preferRelativeResize="0"/>
          <p:nvPr/>
        </p:nvPicPr>
        <p:blipFill rotWithShape="1">
          <a:blip r:embed="rId5">
            <a:alphaModFix/>
          </a:blip>
          <a:srcRect/>
          <a:stretch/>
        </p:blipFill>
        <p:spPr>
          <a:xfrm rot="-648351">
            <a:off x="9168562" y="2185519"/>
            <a:ext cx="2183441" cy="2300114"/>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1690</Words>
  <Application>Microsoft Macintosh PowerPoint</Application>
  <PresentationFormat>Широкоэкранный</PresentationFormat>
  <Paragraphs>247</Paragraphs>
  <Slides>29</Slides>
  <Notes>29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29</vt:i4>
      </vt:variant>
    </vt:vector>
  </HeadingPairs>
  <TitlesOfParts>
    <vt:vector size="40" baseType="lpstr">
      <vt:lpstr>Courier New</vt:lpstr>
      <vt:lpstr>Raleway</vt:lpstr>
      <vt:lpstr>Times New Roman</vt:lpstr>
      <vt:lpstr>Montserrat</vt:lpstr>
      <vt:lpstr>Open Sans</vt:lpstr>
      <vt:lpstr>Arial Black</vt:lpstr>
      <vt:lpstr>Proxima Nova</vt:lpstr>
      <vt:lpstr>Calibri</vt:lpstr>
      <vt:lpstr>Arial</vt:lpstr>
      <vt:lpstr>Helvetica Neue Light</vt:lpstr>
      <vt:lpstr>Тема Office</vt:lpstr>
      <vt:lpstr>Презентация PowerPoint</vt:lpstr>
      <vt:lpstr>Рассмотрим  следующую ситуацию </vt:lpstr>
      <vt:lpstr>Презентация PowerPoint</vt:lpstr>
      <vt:lpstr>Чем депозит отличается от вклада?</vt:lpstr>
      <vt:lpstr>Различия между вкладом и депозитом</vt:lpstr>
      <vt:lpstr>Виды депозитов по сроку размещения средств </vt:lpstr>
      <vt:lpstr>Виды депозитов по сроку размещения средств </vt:lpstr>
      <vt:lpstr>СОВЕТЫ</vt:lpstr>
      <vt:lpstr>Особые условия  для пополняемых депозитов</vt:lpstr>
      <vt:lpstr>Виды депозитов  по выгодоприобретателю</vt:lpstr>
      <vt:lpstr>Как открыть депозит в банке?</vt:lpstr>
      <vt:lpstr>Что нужно знать владельцам банковских депозитов? </vt:lpstr>
      <vt:lpstr>Что нужно знать владельцам банковских депозитов? </vt:lpstr>
      <vt:lpstr>Как начисляются проценты по вкладам?</vt:lpstr>
      <vt:lpstr>Как происходит выплата процентов?</vt:lpstr>
      <vt:lpstr>Как выбрать лучший вклад?</vt:lpstr>
      <vt:lpstr>Досрочное  закрытие вклада</vt:lpstr>
      <vt:lpstr>Что такое  накопительный счет?</vt:lpstr>
      <vt:lpstr>Зачем нужен накопительный счет?</vt:lpstr>
      <vt:lpstr>Как получить максимальный доход  по накопительному счету?</vt:lpstr>
      <vt:lpstr>Что еще нужно знать  о накопительных счетах?</vt:lpstr>
      <vt:lpstr>Преимущества вкладов и депозитов</vt:lpstr>
      <vt:lpstr>Виды депозитов  по форме ценностей Металлические счета</vt:lpstr>
      <vt:lpstr>Акции и облигации,  ПИФы и ИИС</vt:lpstr>
      <vt:lpstr>Как начать инвестировать?</vt:lpstr>
      <vt:lpstr>Программа долгосрочных сбережений (ПДС)</vt:lpstr>
      <vt:lpstr>Виды выплат по ПДС</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елизавета стародынова</dc:creator>
  <cp:lastModifiedBy>Darya</cp:lastModifiedBy>
  <cp:revision>2</cp:revision>
  <dcterms:created xsi:type="dcterms:W3CDTF">2024-03-21T10:33:51Z</dcterms:created>
  <dcterms:modified xsi:type="dcterms:W3CDTF">2025-03-03T14:43:23Z</dcterms:modified>
</cp:coreProperties>
</file>